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Plus Jakarta Sans"/>
      <p:regular r:id="rId21"/>
      <p:bold r:id="rId22"/>
      <p:italic r:id="rId23"/>
      <p:boldItalic r:id="rId24"/>
    </p:embeddedFont>
    <p:embeddedFont>
      <p:font typeface="Lato"/>
      <p:regular r:id="rId25"/>
      <p:bold r:id="rId26"/>
      <p:italic r:id="rId27"/>
      <p:boldItalic r:id="rId28"/>
    </p:embeddedFont>
    <p:embeddedFont>
      <p:font typeface="Plus Jakarta Sans Medium"/>
      <p:regular r:id="rId29"/>
      <p:bold r:id="rId30"/>
      <p:italic r:id="rId31"/>
      <p:boldItalic r:id="rId3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PlusJakartaSans-bold.fntdata"/><Relationship Id="rId21" Type="http://schemas.openxmlformats.org/officeDocument/2006/relationships/font" Target="fonts/PlusJakartaSans-regular.fntdata"/><Relationship Id="rId24" Type="http://schemas.openxmlformats.org/officeDocument/2006/relationships/font" Target="fonts/PlusJakartaSans-boldItalic.fntdata"/><Relationship Id="rId23" Type="http://schemas.openxmlformats.org/officeDocument/2006/relationships/font" Target="fonts/PlusJakartaSans-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fntdata"/><Relationship Id="rId25" Type="http://schemas.openxmlformats.org/officeDocument/2006/relationships/font" Target="fonts/Lato-regular.fntdata"/><Relationship Id="rId28" Type="http://schemas.openxmlformats.org/officeDocument/2006/relationships/font" Target="fonts/Lato-boldItalic.fntdata"/><Relationship Id="rId27"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PlusJakartaSansMedium-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lusJakartaSansMedium-italic.fntdata"/><Relationship Id="rId30" Type="http://schemas.openxmlformats.org/officeDocument/2006/relationships/font" Target="fonts/PlusJakartaSansMedium-bold.fntdata"/><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font" Target="fonts/PlusJakartaSansMedium-bold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Disclaimer</a:t>
            </a:r>
            <a:r>
              <a:rPr lang="en"/>
              <a:t> #1 </a:t>
            </a:r>
            <a:endParaRPr/>
          </a:p>
          <a:p>
            <a:pPr indent="-317500" lvl="0" marL="457200" rtl="0" algn="l">
              <a:spcBef>
                <a:spcPts val="0"/>
              </a:spcBef>
              <a:spcAft>
                <a:spcPts val="0"/>
              </a:spcAft>
              <a:buSzPts val="1400"/>
              <a:buChar char="-"/>
            </a:pPr>
            <a:r>
              <a:rPr lang="en"/>
              <a:t>Pour ceux qui s’attendaient à avoir un talk technique, sorry.. Ca va etre tres meta, d’opinion, anecdotique</a:t>
            </a:r>
            <a:endParaRPr/>
          </a:p>
          <a:p>
            <a:pPr indent="-317500" lvl="0" marL="457200" rtl="0" algn="l">
              <a:spcBef>
                <a:spcPts val="0"/>
              </a:spcBef>
              <a:spcAft>
                <a:spcPts val="0"/>
              </a:spcAft>
              <a:buSzPts val="1400"/>
              <a:buChar char="-"/>
            </a:pPr>
            <a:r>
              <a:rPr lang="en">
                <a:solidFill>
                  <a:schemeClr val="dk1"/>
                </a:solidFill>
              </a:rPr>
              <a:t>Je suis un dev tout seul dans ma startup j’ai eu un bug relativement critique ce pm fak j’ai pas eu le temps de finir les slides, va falloir que vous participiez à la fin</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 Pour ceux qui ne me connaissent pas, je m’appelle Francois-Xavier et la majorité du monde m’appelle F. Pcq c’est moins long pis yavait deja un FX dans ma classe …</a:t>
            </a:r>
            <a:endParaRPr>
              <a:solidFill>
                <a:schemeClr val="dk1"/>
              </a:solidFill>
            </a:endParaRPr>
          </a:p>
          <a:p>
            <a:pPr indent="0" lvl="0" marL="0" rtl="0" algn="l">
              <a:spcBef>
                <a:spcPts val="0"/>
              </a:spcBef>
              <a:spcAft>
                <a:spcPts val="0"/>
              </a:spcAft>
              <a:buNone/>
            </a:pPr>
            <a:r>
              <a:rPr lang="en">
                <a:solidFill>
                  <a:schemeClr val="dk1"/>
                </a:solidFill>
              </a:rPr>
              <a:t>- en quatre mot je me decrirais comme un Programmeur, Snowboardeur, Grimpeur qui a un intéret pour la business.. </a:t>
            </a:r>
            <a:br>
              <a:rPr lang="en">
                <a:solidFill>
                  <a:schemeClr val="dk1"/>
                </a:solidFill>
              </a:rPr>
            </a:br>
            <a:r>
              <a:rPr lang="en">
                <a:solidFill>
                  <a:schemeClr val="dk1"/>
                </a:solidFill>
              </a:rPr>
              <a:t>- Ca fait que dans mes ~ 13 ans de carriere  j’ai en entendu ben trop souvent “t’es pas un dev normal toi”.  Et recemment j’ai entendu dire lui cpa un vrai dev ca.  Fak la ca ma enmenner à me poser la question c’est quoi un vrai dev ? </a:t>
            </a:r>
            <a:endParaRPr>
              <a:solidFill>
                <a:schemeClr val="dk1"/>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d9c67055b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d9c67055b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Role du solo dev:</a:t>
            </a:r>
            <a:endParaRPr/>
          </a:p>
          <a:p>
            <a:pPr indent="0" lvl="0" marL="457200" rtl="0" algn="l">
              <a:spcBef>
                <a:spcPts val="0"/>
              </a:spcBef>
              <a:spcAft>
                <a:spcPts val="0"/>
              </a:spcAft>
              <a:buNone/>
            </a:pPr>
            <a:r>
              <a:rPr lang="en"/>
              <a:t>Seule personne technique</a:t>
            </a:r>
            <a:endParaRPr/>
          </a:p>
          <a:p>
            <a:pPr indent="0" lvl="0" marL="457200" rtl="0" algn="l">
              <a:spcBef>
                <a:spcPts val="0"/>
              </a:spcBef>
              <a:spcAft>
                <a:spcPts val="0"/>
              </a:spcAft>
              <a:buNone/>
            </a:pPr>
            <a:r>
              <a:rPr lang="en"/>
              <a:t>Ecrire maintenir et supporter tout le softeware</a:t>
            </a:r>
            <a:endParaRPr/>
          </a:p>
          <a:p>
            <a:pPr indent="0" lvl="0" marL="457200" rtl="0" algn="l">
              <a:spcBef>
                <a:spcPts val="0"/>
              </a:spcBef>
              <a:spcAft>
                <a:spcPts val="0"/>
              </a:spcAft>
              <a:buNone/>
            </a:pPr>
            <a:r>
              <a:rPr lang="en"/>
              <a:t>Remplir les security </a:t>
            </a:r>
            <a:r>
              <a:rPr lang="en"/>
              <a:t>assessments</a:t>
            </a:r>
            <a:r>
              <a:rPr lang="en"/>
              <a:t> et faire les validation technique avec les clients</a:t>
            </a:r>
            <a:endParaRPr/>
          </a:p>
          <a:p>
            <a:pPr indent="0" lvl="0" marL="457200" rtl="0" algn="l">
              <a:spcBef>
                <a:spcPts val="0"/>
              </a:spcBef>
              <a:spcAft>
                <a:spcPts val="0"/>
              </a:spcAft>
              <a:buNone/>
            </a:pPr>
            <a:r>
              <a:rPr lang="en"/>
              <a:t>Porter un chapeau produit</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345c2c5a9ec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345c2c5a9ec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Role du dev famille</a:t>
            </a:r>
            <a:endParaRPr/>
          </a:p>
          <a:p>
            <a:pPr indent="-317500" lvl="0" marL="457200" rtl="0" algn="l">
              <a:spcBef>
                <a:spcPts val="0"/>
              </a:spcBef>
              <a:spcAft>
                <a:spcPts val="0"/>
              </a:spcAft>
              <a:buSzPts val="1400"/>
              <a:buChar char="-"/>
            </a:pPr>
            <a:r>
              <a:rPr lang="en"/>
              <a:t>Full stack,  FE, BE, Ai dev ? </a:t>
            </a:r>
            <a:endParaRPr/>
          </a:p>
          <a:p>
            <a:pPr indent="-317500" lvl="0" marL="457200" rtl="0" algn="l">
              <a:spcBef>
                <a:spcPts val="0"/>
              </a:spcBef>
              <a:spcAft>
                <a:spcPts val="0"/>
              </a:spcAft>
              <a:buSzPts val="1400"/>
              <a:buChar char="-"/>
            </a:pPr>
            <a:r>
              <a:rPr lang="en"/>
              <a:t>Gerer la </a:t>
            </a:r>
            <a:r>
              <a:rPr lang="en"/>
              <a:t>collaboration</a:t>
            </a:r>
            <a:r>
              <a:rPr lang="en"/>
              <a:t> et un environnement d’equipe</a:t>
            </a:r>
            <a:endParaRPr/>
          </a:p>
          <a:p>
            <a:pPr indent="-317500" lvl="0" marL="457200" rtl="0" algn="l">
              <a:spcBef>
                <a:spcPts val="0"/>
              </a:spcBef>
              <a:spcAft>
                <a:spcPts val="0"/>
              </a:spcAft>
              <a:buSzPts val="1400"/>
              <a:buChar char="-"/>
            </a:pPr>
            <a:r>
              <a:rPr lang="en"/>
              <a:t>PR , CR</a:t>
            </a:r>
            <a:endParaRPr/>
          </a:p>
          <a:p>
            <a:pPr indent="-317500" lvl="0" marL="457200" rtl="0" algn="l">
              <a:spcBef>
                <a:spcPts val="0"/>
              </a:spcBef>
              <a:spcAft>
                <a:spcPts val="0"/>
              </a:spcAft>
              <a:buSzPts val="1400"/>
              <a:buChar char="-"/>
            </a:pPr>
            <a:r>
              <a:rPr lang="en"/>
              <a:t>CI / CD </a:t>
            </a:r>
            <a:endParaRPr/>
          </a:p>
          <a:p>
            <a:pPr indent="-317500" lvl="0" marL="457200" rtl="0" algn="l">
              <a:spcBef>
                <a:spcPts val="0"/>
              </a:spcBef>
              <a:spcAft>
                <a:spcPts val="0"/>
              </a:spcAft>
              <a:buSzPts val="1400"/>
              <a:buChar char="-"/>
            </a:pPr>
            <a:r>
              <a:rPr lang="en"/>
              <a:t>Some tests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345c2c5a9ec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345c2c5a9ec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Role du dev famille</a:t>
            </a:r>
            <a:endParaRPr/>
          </a:p>
          <a:p>
            <a:pPr indent="-317500" lvl="0" marL="457200" rtl="0" algn="l">
              <a:spcBef>
                <a:spcPts val="0"/>
              </a:spcBef>
              <a:spcAft>
                <a:spcPts val="0"/>
              </a:spcAft>
              <a:buSzPts val="1400"/>
              <a:buChar char="-"/>
            </a:pPr>
            <a:r>
              <a:rPr lang="en"/>
              <a:t>Un peu plus specialitste, chances sont que tu soit BE ou  FE ou ML par exemple</a:t>
            </a:r>
            <a:endParaRPr/>
          </a:p>
          <a:p>
            <a:pPr indent="-317500" lvl="0" marL="457200" rtl="0" algn="l">
              <a:spcBef>
                <a:spcPts val="0"/>
              </a:spcBef>
              <a:spcAft>
                <a:spcPts val="0"/>
              </a:spcAft>
              <a:buSzPts val="1400"/>
              <a:buChar char="-"/>
            </a:pPr>
            <a:r>
              <a:rPr lang="en"/>
              <a:t>Tu own une partie du code base p-e tout seule p-e avec ta petite equipe</a:t>
            </a:r>
            <a:endParaRPr/>
          </a:p>
          <a:p>
            <a:pPr indent="-317500" lvl="0" marL="457200" rtl="0" algn="l">
              <a:spcBef>
                <a:spcPts val="0"/>
              </a:spcBef>
              <a:spcAft>
                <a:spcPts val="0"/>
              </a:spcAft>
              <a:buSzPts val="1400"/>
              <a:buChar char="-"/>
            </a:pPr>
            <a:r>
              <a:rPr lang="en"/>
              <a:t>Si tu es la depui un bout </a:t>
            </a:r>
            <a:endParaRPr/>
          </a:p>
          <a:p>
            <a:pPr indent="-317500" lvl="1" marL="914400" rtl="0" algn="l">
              <a:spcBef>
                <a:spcPts val="0"/>
              </a:spcBef>
              <a:spcAft>
                <a:spcPts val="0"/>
              </a:spcAft>
              <a:buSzPts val="1400"/>
              <a:buChar char="-"/>
            </a:pPr>
            <a:r>
              <a:rPr lang="en"/>
              <a:t>Onboard les nouveaux</a:t>
            </a:r>
            <a:endParaRPr/>
          </a:p>
          <a:p>
            <a:pPr indent="-317500" lvl="1" marL="914400" rtl="0" algn="l">
              <a:spcBef>
                <a:spcPts val="0"/>
              </a:spcBef>
              <a:spcAft>
                <a:spcPts val="0"/>
              </a:spcAft>
              <a:buSzPts val="1400"/>
              <a:buChar char="-"/>
            </a:pPr>
            <a:r>
              <a:rPr lang="en"/>
              <a:t>Deal avec les problemes humain</a:t>
            </a:r>
            <a:endParaRPr/>
          </a:p>
          <a:p>
            <a:pPr indent="-317500" lvl="1" marL="914400" rtl="0" algn="l">
              <a:spcBef>
                <a:spcPts val="0"/>
              </a:spcBef>
              <a:spcAft>
                <a:spcPts val="0"/>
              </a:spcAft>
              <a:buSzPts val="1400"/>
              <a:buChar char="-"/>
            </a:pPr>
            <a:r>
              <a:rPr lang="en"/>
              <a:t>Pis tu deal avec les promesses des sales  …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5430e6bdd_5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5430e6bdd_5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345c2c5a9ec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345c2c5a9ec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345c2c5a9ec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345c2c5a9ec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d87be6dca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d87be6dca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345c2c5a9ec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345c2c5a9e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345c2c5a9e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345c2c5a9e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d9c6705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d9c6705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51622d5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251622d5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C’est our #3 que j’ai pas eu le temps de faire mes slides mais on va le faire ensemblet et on va avoir du fun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d8479abc0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d8479abc0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345c2c5a9ec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45c2c5a9ec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345c2c5a9ec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345c2c5a9ec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C’est celui la qu’on va prendre et on va se concentrer sur les 3 premiers, pcq c’est eux qui m’intéressent le plus , c’est la qui a bcp d’incertitudes et c’est surtout ca qu’on ne nous enseigne pas dutout</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4" name="Shape 84"/>
        <p:cNvGrpSpPr/>
        <p:nvPr/>
      </p:nvGrpSpPr>
      <p:grpSpPr>
        <a:xfrm>
          <a:off x="0" y="0"/>
          <a:ext cx="0" cy="0"/>
          <a:chOff x="0" y="0"/>
          <a:chExt cx="0" cy="0"/>
        </a:xfrm>
      </p:grpSpPr>
      <p:sp>
        <p:nvSpPr>
          <p:cNvPr id="85" name="Google Shape;85;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7" name="Google Shape;87;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88" name="Google Shape;88;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9" name="Google Shape;8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90" name="Google Shape;90;p11"/>
          <p:cNvGrpSpPr/>
          <p:nvPr/>
        </p:nvGrpSpPr>
        <p:grpSpPr>
          <a:xfrm>
            <a:off x="830392" y="1191256"/>
            <a:ext cx="745763" cy="45826"/>
            <a:chOff x="4580561" y="2589004"/>
            <a:chExt cx="1064464" cy="25200"/>
          </a:xfrm>
        </p:grpSpPr>
        <p:sp>
          <p:nvSpPr>
            <p:cNvPr id="91" name="Google Shape;91;p11"/>
            <p:cNvSpPr/>
            <p:nvPr/>
          </p:nvSpPr>
          <p:spPr>
            <a:xfrm rot="-5400000">
              <a:off x="5366325" y="2335504"/>
              <a:ext cx="25200" cy="532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3" name="Shape 93"/>
        <p:cNvGrpSpPr/>
        <p:nvPr/>
      </p:nvGrpSpPr>
      <p:grpSpPr>
        <a:xfrm>
          <a:off x="0" y="0"/>
          <a:ext cx="0" cy="0"/>
          <a:chOff x="0" y="0"/>
          <a:chExt cx="0" cy="0"/>
        </a:xfrm>
      </p:grpSpPr>
      <p:pic>
        <p:nvPicPr>
          <p:cNvPr descr="Side view of hands writing in a notebook at a cafe" id="94" name="Google Shape;94;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95" name="Google Shape;95;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12"/>
          <p:cNvGrpSpPr/>
          <p:nvPr/>
        </p:nvGrpSpPr>
        <p:grpSpPr>
          <a:xfrm>
            <a:off x="830392" y="1191256"/>
            <a:ext cx="745763" cy="45826"/>
            <a:chOff x="4580561" y="2589004"/>
            <a:chExt cx="1064464" cy="25200"/>
          </a:xfrm>
        </p:grpSpPr>
        <p:sp>
          <p:nvSpPr>
            <p:cNvPr id="97" name="Google Shape;97;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0" name="Google Shape;100;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1" name="Google Shape;101;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2" name="Google Shape;102;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103" name="Shape 103"/>
        <p:cNvGrpSpPr/>
        <p:nvPr/>
      </p:nvGrpSpPr>
      <p:grpSpPr>
        <a:xfrm>
          <a:off x="0" y="0"/>
          <a:ext cx="0" cy="0"/>
          <a:chOff x="0" y="0"/>
          <a:chExt cx="0" cy="0"/>
        </a:xfrm>
      </p:grpSpPr>
      <p:pic>
        <p:nvPicPr>
          <p:cNvPr id="104" name="Google Shape;104;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05" name="Google Shape;105;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 name="Google Shape;106;p13"/>
          <p:cNvGrpSpPr/>
          <p:nvPr/>
        </p:nvGrpSpPr>
        <p:grpSpPr>
          <a:xfrm>
            <a:off x="830392" y="1191256"/>
            <a:ext cx="745763" cy="45826"/>
            <a:chOff x="4580561" y="2589004"/>
            <a:chExt cx="1064464" cy="25200"/>
          </a:xfrm>
        </p:grpSpPr>
        <p:sp>
          <p:nvSpPr>
            <p:cNvPr id="107" name="Google Shape;107;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0" name="Google Shape;110;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1" name="Google Shape;111;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2" name="Google Shape;112;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3" name="Shape 113"/>
        <p:cNvGrpSpPr/>
        <p:nvPr/>
      </p:nvGrpSpPr>
      <p:grpSpPr>
        <a:xfrm>
          <a:off x="0" y="0"/>
          <a:ext cx="0" cy="0"/>
          <a:chOff x="0" y="0"/>
          <a:chExt cx="0" cy="0"/>
        </a:xfrm>
      </p:grpSpPr>
      <p:sp>
        <p:nvSpPr>
          <p:cNvPr id="114" name="Google Shape;114;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15" name="Google Shape;11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16" name="Shape 116"/>
        <p:cNvGrpSpPr/>
        <p:nvPr/>
      </p:nvGrpSpPr>
      <p:grpSpPr>
        <a:xfrm>
          <a:off x="0" y="0"/>
          <a:ext cx="0" cy="0"/>
          <a:chOff x="0" y="0"/>
          <a:chExt cx="0" cy="0"/>
        </a:xfrm>
      </p:grpSpPr>
      <p:sp>
        <p:nvSpPr>
          <p:cNvPr id="117" name="Google Shape;117;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18" name="Google Shape;118;p15"/>
          <p:cNvSpPr txBox="1"/>
          <p:nvPr>
            <p:ph idx="1" type="body"/>
          </p:nvPr>
        </p:nvSpPr>
        <p:spPr>
          <a:xfrm>
            <a:off x="784600" y="206233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19" name="Google Shape;119;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0" name="Shape 120"/>
        <p:cNvGrpSpPr/>
        <p:nvPr/>
      </p:nvGrpSpPr>
      <p:grpSpPr>
        <a:xfrm>
          <a:off x="0" y="0"/>
          <a:ext cx="0" cy="0"/>
          <a:chOff x="0" y="0"/>
          <a:chExt cx="0" cy="0"/>
        </a:xfrm>
      </p:grpSpPr>
      <p:sp>
        <p:nvSpPr>
          <p:cNvPr id="121" name="Google Shape;121;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rgbClr val="000000"/>
        </a:solidFill>
      </p:bgPr>
    </p:bg>
    <p:spTree>
      <p:nvGrpSpPr>
        <p:cNvPr id="43" name="Shape 43"/>
        <p:cNvGrpSpPr/>
        <p:nvPr/>
      </p:nvGrpSpPr>
      <p:grpSpPr>
        <a:xfrm>
          <a:off x="0" y="0"/>
          <a:ext cx="0" cy="0"/>
          <a:chOff x="0" y="0"/>
          <a:chExt cx="0" cy="0"/>
        </a:xfrm>
      </p:grpSpPr>
      <p:sp>
        <p:nvSpPr>
          <p:cNvPr id="44" name="Google Shape;44;p4"/>
          <p:cNvSpPr txBox="1"/>
          <p:nvPr>
            <p:ph type="title"/>
          </p:nvPr>
        </p:nvSpPr>
        <p:spPr>
          <a:xfrm>
            <a:off x="398600" y="3162275"/>
            <a:ext cx="68871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45" name="Google Shape;45;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6" name="Shape 46"/>
        <p:cNvGrpSpPr/>
        <p:nvPr/>
      </p:nvGrpSpPr>
      <p:grpSpPr>
        <a:xfrm>
          <a:off x="0" y="0"/>
          <a:ext cx="0" cy="0"/>
          <a:chOff x="0" y="0"/>
          <a:chExt cx="0" cy="0"/>
        </a:xfrm>
      </p:grpSpPr>
      <p:sp>
        <p:nvSpPr>
          <p:cNvPr id="47" name="Google Shape;47;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49" name="Google Shape;49;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0" name="Google Shape;50;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4" name="Shape 54"/>
        <p:cNvGrpSpPr/>
        <p:nvPr/>
      </p:nvGrpSpPr>
      <p:grpSpPr>
        <a:xfrm>
          <a:off x="0" y="0"/>
          <a:ext cx="0" cy="0"/>
          <a:chOff x="0" y="0"/>
          <a:chExt cx="0" cy="0"/>
        </a:xfrm>
      </p:grpSpPr>
      <p:sp>
        <p:nvSpPr>
          <p:cNvPr id="55" name="Google Shape;55;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7" name="Google Shape;57;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8" name="Google Shape;58;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9" name="Google Shape;59;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60" name="Google Shape;60;p6"/>
          <p:cNvGrpSpPr/>
          <p:nvPr/>
        </p:nvGrpSpPr>
        <p:grpSpPr>
          <a:xfrm>
            <a:off x="830392" y="1191256"/>
            <a:ext cx="745763" cy="45826"/>
            <a:chOff x="4580561" y="2589004"/>
            <a:chExt cx="1064464" cy="25200"/>
          </a:xfrm>
        </p:grpSpPr>
        <p:sp>
          <p:nvSpPr>
            <p:cNvPr id="61" name="Google Shape;61;p6"/>
            <p:cNvSpPr/>
            <p:nvPr/>
          </p:nvSpPr>
          <p:spPr>
            <a:xfrm rot="-5400000">
              <a:off x="5366325" y="2335504"/>
              <a:ext cx="25200" cy="532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3" name="Shape 63"/>
        <p:cNvGrpSpPr/>
        <p:nvPr/>
      </p:nvGrpSpPr>
      <p:grpSpPr>
        <a:xfrm>
          <a:off x="0" y="0"/>
          <a:ext cx="0" cy="0"/>
          <a:chOff x="0" y="0"/>
          <a:chExt cx="0" cy="0"/>
        </a:xfrm>
      </p:grpSpPr>
      <p:sp>
        <p:nvSpPr>
          <p:cNvPr id="64" name="Google Shape;64;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6" name="Google Shape;66;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67" name="Google Shape;67;p7"/>
          <p:cNvGrpSpPr/>
          <p:nvPr/>
        </p:nvGrpSpPr>
        <p:grpSpPr>
          <a:xfrm>
            <a:off x="830392" y="1191256"/>
            <a:ext cx="745763" cy="45826"/>
            <a:chOff x="4580561" y="2589004"/>
            <a:chExt cx="1064464" cy="25200"/>
          </a:xfrm>
        </p:grpSpPr>
        <p:sp>
          <p:nvSpPr>
            <p:cNvPr id="68" name="Google Shape;68;p7"/>
            <p:cNvSpPr/>
            <p:nvPr/>
          </p:nvSpPr>
          <p:spPr>
            <a:xfrm rot="-5400000">
              <a:off x="5366325" y="2335504"/>
              <a:ext cx="25200" cy="532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0" name="Shape 70"/>
        <p:cNvGrpSpPr/>
        <p:nvPr/>
      </p:nvGrpSpPr>
      <p:grpSpPr>
        <a:xfrm>
          <a:off x="0" y="0"/>
          <a:ext cx="0" cy="0"/>
          <a:chOff x="0" y="0"/>
          <a:chExt cx="0" cy="0"/>
        </a:xfrm>
      </p:grpSpPr>
      <p:sp>
        <p:nvSpPr>
          <p:cNvPr id="71" name="Google Shape;71;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6" name="Google Shape;76;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7" name="Google Shape;77;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1" name="Shape 81"/>
        <p:cNvGrpSpPr/>
        <p:nvPr/>
      </p:nvGrpSpPr>
      <p:grpSpPr>
        <a:xfrm>
          <a:off x="0" y="0"/>
          <a:ext cx="0" cy="0"/>
          <a:chOff x="0" y="0"/>
          <a:chExt cx="0" cy="0"/>
        </a:xfrm>
      </p:grpSpPr>
      <p:sp>
        <p:nvSpPr>
          <p:cNvPr id="82" name="Google Shape;82;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3" name="Google Shape;83;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Plus Jakarta Sans"/>
              <a:buNone/>
              <a:defRPr b="1" sz="2800">
                <a:latin typeface="Plus Jakarta Sans"/>
                <a:ea typeface="Plus Jakarta Sans"/>
                <a:cs typeface="Plus Jakarta Sans"/>
                <a:sym typeface="Plus Jakarta Sans"/>
              </a:defRPr>
            </a:lvl1pPr>
            <a:lvl2pPr lvl="1">
              <a:spcBef>
                <a:spcPts val="0"/>
              </a:spcBef>
              <a:spcAft>
                <a:spcPts val="0"/>
              </a:spcAft>
              <a:buSzPts val="2800"/>
              <a:buFont typeface="Plus Jakarta Sans"/>
              <a:buNone/>
              <a:defRPr b="1" sz="2800">
                <a:latin typeface="Plus Jakarta Sans"/>
                <a:ea typeface="Plus Jakarta Sans"/>
                <a:cs typeface="Plus Jakarta Sans"/>
                <a:sym typeface="Plus Jakarta Sans"/>
              </a:defRPr>
            </a:lvl2pPr>
            <a:lvl3pPr lvl="2">
              <a:spcBef>
                <a:spcPts val="0"/>
              </a:spcBef>
              <a:spcAft>
                <a:spcPts val="0"/>
              </a:spcAft>
              <a:buSzPts val="2800"/>
              <a:buFont typeface="Plus Jakarta Sans"/>
              <a:buNone/>
              <a:defRPr b="1" sz="2800">
                <a:latin typeface="Plus Jakarta Sans"/>
                <a:ea typeface="Plus Jakarta Sans"/>
                <a:cs typeface="Plus Jakarta Sans"/>
                <a:sym typeface="Plus Jakarta Sans"/>
              </a:defRPr>
            </a:lvl3pPr>
            <a:lvl4pPr lvl="3">
              <a:spcBef>
                <a:spcPts val="0"/>
              </a:spcBef>
              <a:spcAft>
                <a:spcPts val="0"/>
              </a:spcAft>
              <a:buSzPts val="2800"/>
              <a:buFont typeface="Plus Jakarta Sans"/>
              <a:buNone/>
              <a:defRPr b="1" sz="2800">
                <a:latin typeface="Plus Jakarta Sans"/>
                <a:ea typeface="Plus Jakarta Sans"/>
                <a:cs typeface="Plus Jakarta Sans"/>
                <a:sym typeface="Plus Jakarta Sans"/>
              </a:defRPr>
            </a:lvl4pPr>
            <a:lvl5pPr lvl="4">
              <a:spcBef>
                <a:spcPts val="0"/>
              </a:spcBef>
              <a:spcAft>
                <a:spcPts val="0"/>
              </a:spcAft>
              <a:buSzPts val="2800"/>
              <a:buFont typeface="Plus Jakarta Sans"/>
              <a:buNone/>
              <a:defRPr b="1" sz="2800">
                <a:latin typeface="Plus Jakarta Sans"/>
                <a:ea typeface="Plus Jakarta Sans"/>
                <a:cs typeface="Plus Jakarta Sans"/>
                <a:sym typeface="Plus Jakarta Sans"/>
              </a:defRPr>
            </a:lvl5pPr>
            <a:lvl6pPr lvl="5">
              <a:spcBef>
                <a:spcPts val="0"/>
              </a:spcBef>
              <a:spcAft>
                <a:spcPts val="0"/>
              </a:spcAft>
              <a:buSzPts val="2800"/>
              <a:buFont typeface="Plus Jakarta Sans"/>
              <a:buNone/>
              <a:defRPr b="1" sz="2800">
                <a:latin typeface="Plus Jakarta Sans"/>
                <a:ea typeface="Plus Jakarta Sans"/>
                <a:cs typeface="Plus Jakarta Sans"/>
                <a:sym typeface="Plus Jakarta Sans"/>
              </a:defRPr>
            </a:lvl6pPr>
            <a:lvl7pPr lvl="6">
              <a:spcBef>
                <a:spcPts val="0"/>
              </a:spcBef>
              <a:spcAft>
                <a:spcPts val="0"/>
              </a:spcAft>
              <a:buSzPts val="2800"/>
              <a:buFont typeface="Plus Jakarta Sans"/>
              <a:buNone/>
              <a:defRPr b="1" sz="2800">
                <a:latin typeface="Plus Jakarta Sans"/>
                <a:ea typeface="Plus Jakarta Sans"/>
                <a:cs typeface="Plus Jakarta Sans"/>
                <a:sym typeface="Plus Jakarta Sans"/>
              </a:defRPr>
            </a:lvl7pPr>
            <a:lvl8pPr lvl="7">
              <a:spcBef>
                <a:spcPts val="0"/>
              </a:spcBef>
              <a:spcAft>
                <a:spcPts val="0"/>
              </a:spcAft>
              <a:buSzPts val="2800"/>
              <a:buFont typeface="Plus Jakarta Sans"/>
              <a:buNone/>
              <a:defRPr b="1" sz="2800">
                <a:latin typeface="Plus Jakarta Sans"/>
                <a:ea typeface="Plus Jakarta Sans"/>
                <a:cs typeface="Plus Jakarta Sans"/>
                <a:sym typeface="Plus Jakarta Sans"/>
              </a:defRPr>
            </a:lvl8pPr>
            <a:lvl9pPr lvl="8">
              <a:spcBef>
                <a:spcPts val="0"/>
              </a:spcBef>
              <a:spcAft>
                <a:spcPts val="0"/>
              </a:spcAft>
              <a:buSzPts val="2800"/>
              <a:buFont typeface="Plus Jakarta Sans"/>
              <a:buNone/>
              <a:defRPr b="1" sz="2800">
                <a:latin typeface="Plus Jakarta Sans"/>
                <a:ea typeface="Plus Jakarta Sans"/>
                <a:cs typeface="Plus Jakarta Sans"/>
                <a:sym typeface="Plus Jakarta Sans"/>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Plus Jakarta Sans Medium"/>
              <a:buChar char="●"/>
              <a:defRPr sz="1300">
                <a:solidFill>
                  <a:schemeClr val="accent1"/>
                </a:solidFill>
                <a:latin typeface="Plus Jakarta Sans Medium"/>
                <a:ea typeface="Plus Jakarta Sans Medium"/>
                <a:cs typeface="Plus Jakarta Sans Medium"/>
                <a:sym typeface="Plus Jakarta Sans Medium"/>
              </a:defRPr>
            </a:lvl1pPr>
            <a:lvl2pPr indent="-298450" lvl="1" marL="914400">
              <a:lnSpc>
                <a:spcPct val="115000"/>
              </a:lnSpc>
              <a:spcBef>
                <a:spcPts val="1600"/>
              </a:spcBef>
              <a:spcAft>
                <a:spcPts val="0"/>
              </a:spcAft>
              <a:buClr>
                <a:schemeClr val="accent1"/>
              </a:buClr>
              <a:buSzPts val="1100"/>
              <a:buFont typeface="Plus Jakarta Sans Medium"/>
              <a:buChar char="○"/>
              <a:defRPr sz="1100">
                <a:solidFill>
                  <a:schemeClr val="accent1"/>
                </a:solidFill>
                <a:latin typeface="Plus Jakarta Sans Medium"/>
                <a:ea typeface="Plus Jakarta Sans Medium"/>
                <a:cs typeface="Plus Jakarta Sans Medium"/>
                <a:sym typeface="Plus Jakarta Sans Medium"/>
              </a:defRPr>
            </a:lvl2pPr>
            <a:lvl3pPr indent="-298450" lvl="2" marL="1371600">
              <a:lnSpc>
                <a:spcPct val="115000"/>
              </a:lnSpc>
              <a:spcBef>
                <a:spcPts val="1600"/>
              </a:spcBef>
              <a:spcAft>
                <a:spcPts val="0"/>
              </a:spcAft>
              <a:buClr>
                <a:schemeClr val="accent1"/>
              </a:buClr>
              <a:buSzPts val="1100"/>
              <a:buFont typeface="Plus Jakarta Sans Medium"/>
              <a:buChar char="■"/>
              <a:defRPr sz="1100">
                <a:solidFill>
                  <a:schemeClr val="accent1"/>
                </a:solidFill>
                <a:latin typeface="Plus Jakarta Sans Medium"/>
                <a:ea typeface="Plus Jakarta Sans Medium"/>
                <a:cs typeface="Plus Jakarta Sans Medium"/>
                <a:sym typeface="Plus Jakarta Sans Medium"/>
              </a:defRPr>
            </a:lvl3pPr>
            <a:lvl4pPr indent="-298450" lvl="3" marL="1828800">
              <a:lnSpc>
                <a:spcPct val="115000"/>
              </a:lnSpc>
              <a:spcBef>
                <a:spcPts val="1600"/>
              </a:spcBef>
              <a:spcAft>
                <a:spcPts val="0"/>
              </a:spcAft>
              <a:buClr>
                <a:schemeClr val="accent1"/>
              </a:buClr>
              <a:buSzPts val="1100"/>
              <a:buFont typeface="Plus Jakarta Sans Medium"/>
              <a:buChar char="●"/>
              <a:defRPr sz="1100">
                <a:solidFill>
                  <a:schemeClr val="accent1"/>
                </a:solidFill>
                <a:latin typeface="Plus Jakarta Sans Medium"/>
                <a:ea typeface="Plus Jakarta Sans Medium"/>
                <a:cs typeface="Plus Jakarta Sans Medium"/>
                <a:sym typeface="Plus Jakarta Sans Medium"/>
              </a:defRPr>
            </a:lvl4pPr>
            <a:lvl5pPr indent="-298450" lvl="4" marL="2286000">
              <a:lnSpc>
                <a:spcPct val="115000"/>
              </a:lnSpc>
              <a:spcBef>
                <a:spcPts val="1600"/>
              </a:spcBef>
              <a:spcAft>
                <a:spcPts val="0"/>
              </a:spcAft>
              <a:buClr>
                <a:schemeClr val="accent1"/>
              </a:buClr>
              <a:buSzPts val="1100"/>
              <a:buFont typeface="Plus Jakarta Sans Medium"/>
              <a:buChar char="○"/>
              <a:defRPr sz="1100">
                <a:solidFill>
                  <a:schemeClr val="accent1"/>
                </a:solidFill>
                <a:latin typeface="Plus Jakarta Sans Medium"/>
                <a:ea typeface="Plus Jakarta Sans Medium"/>
                <a:cs typeface="Plus Jakarta Sans Medium"/>
                <a:sym typeface="Plus Jakarta Sans Medium"/>
              </a:defRPr>
            </a:lvl5pPr>
            <a:lvl6pPr indent="-298450" lvl="5" marL="2743200">
              <a:lnSpc>
                <a:spcPct val="115000"/>
              </a:lnSpc>
              <a:spcBef>
                <a:spcPts val="1600"/>
              </a:spcBef>
              <a:spcAft>
                <a:spcPts val="0"/>
              </a:spcAft>
              <a:buClr>
                <a:schemeClr val="accent1"/>
              </a:buClr>
              <a:buSzPts val="1100"/>
              <a:buFont typeface="Plus Jakarta Sans Medium"/>
              <a:buChar char="■"/>
              <a:defRPr sz="1100">
                <a:solidFill>
                  <a:schemeClr val="accent1"/>
                </a:solidFill>
                <a:latin typeface="Plus Jakarta Sans Medium"/>
                <a:ea typeface="Plus Jakarta Sans Medium"/>
                <a:cs typeface="Plus Jakarta Sans Medium"/>
                <a:sym typeface="Plus Jakarta Sans Medium"/>
              </a:defRPr>
            </a:lvl6pPr>
            <a:lvl7pPr indent="-298450" lvl="6" marL="3200400">
              <a:lnSpc>
                <a:spcPct val="115000"/>
              </a:lnSpc>
              <a:spcBef>
                <a:spcPts val="1600"/>
              </a:spcBef>
              <a:spcAft>
                <a:spcPts val="0"/>
              </a:spcAft>
              <a:buClr>
                <a:schemeClr val="accent1"/>
              </a:buClr>
              <a:buSzPts val="1100"/>
              <a:buFont typeface="Plus Jakarta Sans Medium"/>
              <a:buChar char="●"/>
              <a:defRPr sz="1100">
                <a:solidFill>
                  <a:schemeClr val="accent1"/>
                </a:solidFill>
                <a:latin typeface="Plus Jakarta Sans Medium"/>
                <a:ea typeface="Plus Jakarta Sans Medium"/>
                <a:cs typeface="Plus Jakarta Sans Medium"/>
                <a:sym typeface="Plus Jakarta Sans Medium"/>
              </a:defRPr>
            </a:lvl7pPr>
            <a:lvl8pPr indent="-298450" lvl="7" marL="3657600">
              <a:lnSpc>
                <a:spcPct val="115000"/>
              </a:lnSpc>
              <a:spcBef>
                <a:spcPts val="1600"/>
              </a:spcBef>
              <a:spcAft>
                <a:spcPts val="0"/>
              </a:spcAft>
              <a:buClr>
                <a:schemeClr val="accent1"/>
              </a:buClr>
              <a:buSzPts val="1100"/>
              <a:buFont typeface="Plus Jakarta Sans Medium"/>
              <a:buChar char="○"/>
              <a:defRPr sz="1100">
                <a:solidFill>
                  <a:schemeClr val="accent1"/>
                </a:solidFill>
                <a:latin typeface="Plus Jakarta Sans Medium"/>
                <a:ea typeface="Plus Jakarta Sans Medium"/>
                <a:cs typeface="Plus Jakarta Sans Medium"/>
                <a:sym typeface="Plus Jakarta Sans Medium"/>
              </a:defRPr>
            </a:lvl8pPr>
            <a:lvl9pPr indent="-298450" lvl="8" marL="4114800">
              <a:lnSpc>
                <a:spcPct val="115000"/>
              </a:lnSpc>
              <a:spcBef>
                <a:spcPts val="1600"/>
              </a:spcBef>
              <a:spcAft>
                <a:spcPts val="1600"/>
              </a:spcAft>
              <a:buClr>
                <a:schemeClr val="accent1"/>
              </a:buClr>
              <a:buSzPts val="1100"/>
              <a:buFont typeface="Plus Jakarta Sans Medium"/>
              <a:buChar char="■"/>
              <a:defRPr sz="1100">
                <a:solidFill>
                  <a:schemeClr val="accent1"/>
                </a:solidFill>
                <a:latin typeface="Plus Jakarta Sans Medium"/>
                <a:ea typeface="Plus Jakarta Sans Medium"/>
                <a:cs typeface="Plus Jakarta Sans Medium"/>
                <a:sym typeface="Plus Jakarta Sans Medium"/>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17"/>
          <p:cNvSpPr txBox="1"/>
          <p:nvPr>
            <p:ph type="ctrTitle"/>
          </p:nvPr>
        </p:nvSpPr>
        <p:spPr>
          <a:xfrm>
            <a:off x="729450" y="2185750"/>
            <a:ext cx="7639200" cy="18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900"/>
              <a:t>c</a:t>
            </a:r>
            <a:r>
              <a:rPr lang="en" sz="3900"/>
              <a:t>onsole.log(“</a:t>
            </a:r>
            <a:r>
              <a:rPr lang="en" sz="3900"/>
              <a:t>Hello, World!</a:t>
            </a:r>
            <a:r>
              <a:rPr lang="en" sz="3900"/>
              <a:t>”)</a:t>
            </a:r>
            <a:endParaRPr sz="3900"/>
          </a:p>
        </p:txBody>
      </p:sp>
      <p:sp>
        <p:nvSpPr>
          <p:cNvPr id="127" name="Google Shape;127;p17"/>
          <p:cNvSpPr txBox="1"/>
          <p:nvPr>
            <p:ph idx="1" type="subTitle"/>
          </p:nvPr>
        </p:nvSpPr>
        <p:spPr>
          <a:xfrm>
            <a:off x="729445" y="2865100"/>
            <a:ext cx="37878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For tech startups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6"/>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Solo Dev</a:t>
            </a:r>
            <a:endParaRPr b="0" sz="3000"/>
          </a:p>
        </p:txBody>
      </p:sp>
      <p:pic>
        <p:nvPicPr>
          <p:cNvPr id="179" name="Google Shape;179;p26" title="Screenshot 2025-03-27 at 6.13.35 PM.png"/>
          <p:cNvPicPr preferRelativeResize="0"/>
          <p:nvPr/>
        </p:nvPicPr>
        <p:blipFill>
          <a:blip r:embed="rId3">
            <a:alphaModFix/>
          </a:blip>
          <a:stretch>
            <a:fillRect/>
          </a:stretch>
        </p:blipFill>
        <p:spPr>
          <a:xfrm>
            <a:off x="71374" y="383688"/>
            <a:ext cx="4386377" cy="4376125"/>
          </a:xfrm>
          <a:prstGeom prst="rect">
            <a:avLst/>
          </a:prstGeom>
          <a:noFill/>
          <a:ln>
            <a:noFill/>
          </a:ln>
        </p:spPr>
      </p:pic>
      <p:sp>
        <p:nvSpPr>
          <p:cNvPr id="180" name="Google Shape;180;p26"/>
          <p:cNvSpPr txBox="1"/>
          <p:nvPr/>
        </p:nvSpPr>
        <p:spPr>
          <a:xfrm>
            <a:off x="4759800" y="290350"/>
            <a:ext cx="38991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1"/>
                </a:solidFill>
                <a:latin typeface="Plus Jakarta Sans"/>
                <a:ea typeface="Plus Jakarta Sans"/>
                <a:cs typeface="Plus Jakarta Sans"/>
                <a:sym typeface="Plus Jakarta Sans"/>
              </a:rPr>
              <a:t>Mindset</a:t>
            </a:r>
            <a:r>
              <a:rPr lang="en" sz="1300">
                <a:solidFill>
                  <a:schemeClr val="accent1"/>
                </a:solidFill>
                <a:latin typeface="Plus Jakarta Sans Medium"/>
                <a:ea typeface="Plus Jakarta Sans Medium"/>
                <a:cs typeface="Plus Jakarta Sans Medium"/>
                <a:sym typeface="Plus Jakarta Sans Medium"/>
              </a:rPr>
              <a:t>:  SHIP IT ! </a:t>
            </a:r>
            <a:endParaRPr sz="1300">
              <a:solidFill>
                <a:schemeClr val="accent1"/>
              </a:solidFill>
              <a:latin typeface="Plus Jakarta Sans Medium"/>
              <a:ea typeface="Plus Jakarta Sans Medium"/>
              <a:cs typeface="Plus Jakarta Sans Medium"/>
              <a:sym typeface="Plus Jakarta Sans Medium"/>
            </a:endParaRPr>
          </a:p>
        </p:txBody>
      </p:sp>
      <p:sp>
        <p:nvSpPr>
          <p:cNvPr id="181" name="Google Shape;181;p26"/>
          <p:cNvSpPr txBox="1"/>
          <p:nvPr/>
        </p:nvSpPr>
        <p:spPr>
          <a:xfrm>
            <a:off x="4759800" y="725900"/>
            <a:ext cx="38991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1"/>
                </a:solidFill>
                <a:latin typeface="Plus Jakarta Sans"/>
                <a:ea typeface="Plus Jakarta Sans"/>
                <a:cs typeface="Plus Jakarta Sans"/>
                <a:sym typeface="Plus Jakarta Sans"/>
              </a:rPr>
              <a:t>Tradoffs</a:t>
            </a:r>
            <a:r>
              <a:rPr lang="en" sz="1300">
                <a:solidFill>
                  <a:schemeClr val="accent1"/>
                </a:solidFill>
                <a:latin typeface="Plus Jakarta Sans Medium"/>
                <a:ea typeface="Plus Jakarta Sans Medium"/>
                <a:cs typeface="Plus Jakarta Sans Medium"/>
                <a:sym typeface="Plus Jakarta Sans Medium"/>
              </a:rPr>
              <a:t>: </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 Code vs Everything else</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Speed  vs tech </a:t>
            </a:r>
            <a:r>
              <a:rPr lang="en" sz="1300">
                <a:solidFill>
                  <a:schemeClr val="accent1"/>
                </a:solidFill>
                <a:latin typeface="Plus Jakarta Sans Medium"/>
                <a:ea typeface="Plus Jakarta Sans Medium"/>
                <a:cs typeface="Plus Jakarta Sans Medium"/>
                <a:sym typeface="Plus Jakarta Sans Medium"/>
              </a:rPr>
              <a:t>debt</a:t>
            </a:r>
            <a:endParaRPr sz="1300">
              <a:solidFill>
                <a:schemeClr val="accent1"/>
              </a:solidFill>
              <a:latin typeface="Plus Jakarta Sans Medium"/>
              <a:ea typeface="Plus Jakarta Sans Medium"/>
              <a:cs typeface="Plus Jakarta Sans Medium"/>
              <a:sym typeface="Plus Jakarta Sans Medium"/>
            </a:endParaRPr>
          </a:p>
        </p:txBody>
      </p:sp>
      <p:sp>
        <p:nvSpPr>
          <p:cNvPr id="182" name="Google Shape;182;p26"/>
          <p:cNvSpPr txBox="1"/>
          <p:nvPr/>
        </p:nvSpPr>
        <p:spPr>
          <a:xfrm>
            <a:off x="4759800" y="1818850"/>
            <a:ext cx="38991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1"/>
                </a:solidFill>
                <a:latin typeface="Plus Jakarta Sans"/>
                <a:ea typeface="Plus Jakarta Sans"/>
                <a:cs typeface="Plus Jakarta Sans"/>
                <a:sym typeface="Plus Jakarta Sans"/>
              </a:rPr>
              <a:t>Le plus important</a:t>
            </a:r>
            <a:r>
              <a:rPr lang="en" sz="1300">
                <a:solidFill>
                  <a:schemeClr val="accent1"/>
                </a:solidFill>
                <a:latin typeface="Plus Jakarta Sans Medium"/>
                <a:ea typeface="Plus Jakarta Sans Medium"/>
                <a:cs typeface="Plus Jakarta Sans Medium"/>
                <a:sym typeface="Plus Jakarta Sans Medium"/>
              </a:rPr>
              <a:t>: </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Speed</a:t>
            </a:r>
            <a:endParaRPr sz="1300">
              <a:solidFill>
                <a:schemeClr val="accent1"/>
              </a:solidFill>
              <a:latin typeface="Plus Jakarta Sans Medium"/>
              <a:ea typeface="Plus Jakarta Sans Medium"/>
              <a:cs typeface="Plus Jakarta Sans Medium"/>
              <a:sym typeface="Plus Jakarta Sans Medium"/>
            </a:endParaRPr>
          </a:p>
        </p:txBody>
      </p:sp>
      <p:sp>
        <p:nvSpPr>
          <p:cNvPr id="183" name="Google Shape;183;p26"/>
          <p:cNvSpPr txBox="1"/>
          <p:nvPr/>
        </p:nvSpPr>
        <p:spPr>
          <a:xfrm>
            <a:off x="4759800" y="2711700"/>
            <a:ext cx="38991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1"/>
                </a:solidFill>
                <a:latin typeface="Plus Jakarta Sans"/>
                <a:ea typeface="Plus Jakarta Sans"/>
                <a:cs typeface="Plus Jakarta Sans"/>
                <a:sym typeface="Plus Jakarta Sans"/>
              </a:rPr>
              <a:t>Challenges:</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Eviter le burnout</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Business case est toujours changeant</a:t>
            </a:r>
            <a:endParaRPr sz="1300">
              <a:solidFill>
                <a:schemeClr val="accent1"/>
              </a:solidFill>
              <a:latin typeface="Plus Jakarta Sans Medium"/>
              <a:ea typeface="Plus Jakarta Sans Medium"/>
              <a:cs typeface="Plus Jakarta Sans Medium"/>
              <a:sym typeface="Plus Jakarta Sans Medium"/>
            </a:endParaRPr>
          </a:p>
        </p:txBody>
      </p:sp>
      <p:sp>
        <p:nvSpPr>
          <p:cNvPr id="184" name="Google Shape;184;p26"/>
          <p:cNvSpPr txBox="1"/>
          <p:nvPr/>
        </p:nvSpPr>
        <p:spPr>
          <a:xfrm>
            <a:off x="4759800" y="3993900"/>
            <a:ext cx="38991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1"/>
                </a:solidFill>
                <a:latin typeface="Plus Jakarta Sans"/>
                <a:ea typeface="Plus Jakarta Sans"/>
                <a:cs typeface="Plus Jakarta Sans"/>
                <a:sym typeface="Plus Jakarta Sans"/>
              </a:rPr>
              <a:t>Pitfalls</a:t>
            </a:r>
            <a:r>
              <a:rPr b="1" lang="en" sz="1300">
                <a:solidFill>
                  <a:schemeClr val="accent1"/>
                </a:solidFill>
                <a:latin typeface="Plus Jakarta Sans"/>
                <a:ea typeface="Plus Jakarta Sans"/>
                <a:cs typeface="Plus Jakarta Sans"/>
                <a:sym typeface="Plus Jakarta Sans"/>
              </a:rPr>
              <a:t>:</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Overengineering</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Adopter trop de </a:t>
            </a:r>
            <a:r>
              <a:rPr lang="en" sz="1300">
                <a:solidFill>
                  <a:schemeClr val="accent1"/>
                </a:solidFill>
                <a:latin typeface="Plus Jakarta Sans Medium"/>
                <a:ea typeface="Plus Jakarta Sans Medium"/>
                <a:cs typeface="Plus Jakarta Sans Medium"/>
                <a:sym typeface="Plus Jakarta Sans Medium"/>
              </a:rPr>
              <a:t>nouveaux</a:t>
            </a:r>
            <a:r>
              <a:rPr lang="en" sz="1300">
                <a:solidFill>
                  <a:schemeClr val="accent1"/>
                </a:solidFill>
                <a:latin typeface="Plus Jakarta Sans Medium"/>
                <a:ea typeface="Plus Jakarta Sans Medium"/>
                <a:cs typeface="Plus Jakarta Sans Medium"/>
                <a:sym typeface="Plus Jakarta Sans Medium"/>
              </a:rPr>
              <a:t> tools</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Ignorer la dette completement</a:t>
            </a:r>
            <a:endParaRPr sz="1300">
              <a:solidFill>
                <a:schemeClr val="accent1"/>
              </a:solidFill>
              <a:latin typeface="Plus Jakarta Sans Medium"/>
              <a:ea typeface="Plus Jakarta Sans Medium"/>
              <a:cs typeface="Plus Jakarta Sans Medium"/>
              <a:sym typeface="Plus Jakarta Sans Medium"/>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7"/>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Solo Dev</a:t>
            </a:r>
            <a:endParaRPr b="0" sz="3000"/>
          </a:p>
        </p:txBody>
      </p:sp>
      <p:sp>
        <p:nvSpPr>
          <p:cNvPr id="190" name="Google Shape;190;p27"/>
          <p:cNvSpPr txBox="1"/>
          <p:nvPr/>
        </p:nvSpPr>
        <p:spPr>
          <a:xfrm>
            <a:off x="4759800" y="290350"/>
            <a:ext cx="38991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1"/>
                </a:solidFill>
                <a:latin typeface="Plus Jakarta Sans"/>
                <a:ea typeface="Plus Jakarta Sans"/>
                <a:cs typeface="Plus Jakarta Sans"/>
                <a:sym typeface="Plus Jakarta Sans"/>
              </a:rPr>
              <a:t>Mindset</a:t>
            </a:r>
            <a:r>
              <a:rPr lang="en" sz="1300">
                <a:solidFill>
                  <a:schemeClr val="accent1"/>
                </a:solidFill>
                <a:latin typeface="Plus Jakarta Sans Medium"/>
                <a:ea typeface="Plus Jakarta Sans Medium"/>
                <a:cs typeface="Plus Jakarta Sans Medium"/>
                <a:sym typeface="Plus Jakarta Sans Medium"/>
              </a:rPr>
              <a:t>:  Move fast, break things (not </a:t>
            </a:r>
            <a:r>
              <a:rPr lang="en" sz="1300">
                <a:solidFill>
                  <a:schemeClr val="accent1"/>
                </a:solidFill>
                <a:latin typeface="Plus Jakarta Sans Medium"/>
                <a:ea typeface="Plus Jakarta Sans Medium"/>
                <a:cs typeface="Plus Jakarta Sans Medium"/>
                <a:sym typeface="Plus Jakarta Sans Medium"/>
              </a:rPr>
              <a:t>everything</a:t>
            </a:r>
            <a:r>
              <a:rPr lang="en" sz="1300">
                <a:solidFill>
                  <a:schemeClr val="accent1"/>
                </a:solidFill>
                <a:latin typeface="Plus Jakarta Sans Medium"/>
                <a:ea typeface="Plus Jakarta Sans Medium"/>
                <a:cs typeface="Plus Jakarta Sans Medium"/>
                <a:sym typeface="Plus Jakarta Sans Medium"/>
              </a:rPr>
              <a:t> please)</a:t>
            </a:r>
            <a:endParaRPr sz="1300">
              <a:solidFill>
                <a:schemeClr val="accent1"/>
              </a:solidFill>
              <a:latin typeface="Plus Jakarta Sans Medium"/>
              <a:ea typeface="Plus Jakarta Sans Medium"/>
              <a:cs typeface="Plus Jakarta Sans Medium"/>
              <a:sym typeface="Plus Jakarta Sans Medium"/>
            </a:endParaRPr>
          </a:p>
        </p:txBody>
      </p:sp>
      <p:sp>
        <p:nvSpPr>
          <p:cNvPr id="191" name="Google Shape;191;p27"/>
          <p:cNvSpPr txBox="1"/>
          <p:nvPr/>
        </p:nvSpPr>
        <p:spPr>
          <a:xfrm>
            <a:off x="4759800" y="1140700"/>
            <a:ext cx="38991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1"/>
                </a:solidFill>
                <a:latin typeface="Plus Jakarta Sans"/>
                <a:ea typeface="Plus Jakarta Sans"/>
                <a:cs typeface="Plus Jakarta Sans"/>
                <a:sym typeface="Plus Jakarta Sans"/>
              </a:rPr>
              <a:t>Tradoffs</a:t>
            </a:r>
            <a:r>
              <a:rPr lang="en" sz="1300">
                <a:solidFill>
                  <a:schemeClr val="accent1"/>
                </a:solidFill>
                <a:latin typeface="Plus Jakarta Sans Medium"/>
                <a:ea typeface="Plus Jakarta Sans Medium"/>
                <a:cs typeface="Plus Jakarta Sans Medium"/>
                <a:sym typeface="Plus Jakarta Sans Medium"/>
              </a:rPr>
              <a:t>: </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Speed vs </a:t>
            </a:r>
            <a:r>
              <a:rPr lang="en" sz="1300">
                <a:solidFill>
                  <a:schemeClr val="accent1"/>
                </a:solidFill>
                <a:latin typeface="Plus Jakarta Sans Medium"/>
                <a:ea typeface="Plus Jakarta Sans Medium"/>
                <a:cs typeface="Plus Jakarta Sans Medium"/>
                <a:sym typeface="Plus Jakarta Sans Medium"/>
              </a:rPr>
              <a:t>maintainabilité</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Process vs agilité</a:t>
            </a:r>
            <a:endParaRPr sz="1300">
              <a:solidFill>
                <a:schemeClr val="accent1"/>
              </a:solidFill>
              <a:latin typeface="Plus Jakarta Sans Medium"/>
              <a:ea typeface="Plus Jakarta Sans Medium"/>
              <a:cs typeface="Plus Jakarta Sans Medium"/>
              <a:sym typeface="Plus Jakarta Sans Medium"/>
            </a:endParaRPr>
          </a:p>
        </p:txBody>
      </p:sp>
      <p:sp>
        <p:nvSpPr>
          <p:cNvPr id="192" name="Google Shape;192;p27"/>
          <p:cNvSpPr txBox="1"/>
          <p:nvPr/>
        </p:nvSpPr>
        <p:spPr>
          <a:xfrm>
            <a:off x="4759800" y="2078375"/>
            <a:ext cx="38991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1"/>
                </a:solidFill>
                <a:latin typeface="Plus Jakarta Sans"/>
                <a:ea typeface="Plus Jakarta Sans"/>
                <a:cs typeface="Plus Jakarta Sans"/>
                <a:sym typeface="Plus Jakarta Sans"/>
              </a:rPr>
              <a:t>Le plus important</a:t>
            </a:r>
            <a:r>
              <a:rPr lang="en" sz="1300">
                <a:solidFill>
                  <a:schemeClr val="accent1"/>
                </a:solidFill>
                <a:latin typeface="Plus Jakarta Sans Medium"/>
                <a:ea typeface="Plus Jakarta Sans Medium"/>
                <a:cs typeface="Plus Jakarta Sans Medium"/>
                <a:sym typeface="Plus Jakarta Sans Medium"/>
              </a:rPr>
              <a:t>: </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Garder la balance entre les tradeoffs</a:t>
            </a:r>
            <a:endParaRPr sz="1300">
              <a:solidFill>
                <a:schemeClr val="accent1"/>
              </a:solidFill>
              <a:latin typeface="Plus Jakarta Sans Medium"/>
              <a:ea typeface="Plus Jakarta Sans Medium"/>
              <a:cs typeface="Plus Jakarta Sans Medium"/>
              <a:sym typeface="Plus Jakarta Sans Medium"/>
            </a:endParaRPr>
          </a:p>
        </p:txBody>
      </p:sp>
      <p:sp>
        <p:nvSpPr>
          <p:cNvPr id="193" name="Google Shape;193;p27"/>
          <p:cNvSpPr txBox="1"/>
          <p:nvPr/>
        </p:nvSpPr>
        <p:spPr>
          <a:xfrm>
            <a:off x="4759800" y="2748000"/>
            <a:ext cx="3899100" cy="985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1"/>
                </a:solidFill>
                <a:latin typeface="Plus Jakarta Sans"/>
                <a:ea typeface="Plus Jakarta Sans"/>
                <a:cs typeface="Plus Jakarta Sans"/>
                <a:sym typeface="Plus Jakarta Sans"/>
              </a:rPr>
              <a:t>Challenges:</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Piler la dette technique</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Coordination</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Aucun ownership claire du code</a:t>
            </a:r>
            <a:endParaRPr sz="1300">
              <a:solidFill>
                <a:schemeClr val="accent1"/>
              </a:solidFill>
              <a:latin typeface="Plus Jakarta Sans Medium"/>
              <a:ea typeface="Plus Jakarta Sans Medium"/>
              <a:cs typeface="Plus Jakarta Sans Medium"/>
              <a:sym typeface="Plus Jakarta Sans Medium"/>
            </a:endParaRPr>
          </a:p>
        </p:txBody>
      </p:sp>
      <p:sp>
        <p:nvSpPr>
          <p:cNvPr id="194" name="Google Shape;194;p27"/>
          <p:cNvSpPr txBox="1"/>
          <p:nvPr/>
        </p:nvSpPr>
        <p:spPr>
          <a:xfrm>
            <a:off x="4759800" y="3992350"/>
            <a:ext cx="38991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1"/>
                </a:solidFill>
                <a:latin typeface="Plus Jakarta Sans"/>
                <a:ea typeface="Plus Jakarta Sans"/>
                <a:cs typeface="Plus Jakarta Sans"/>
                <a:sym typeface="Plus Jakarta Sans"/>
              </a:rPr>
              <a:t>Pitfalls:</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Decision</a:t>
            </a:r>
            <a:r>
              <a:rPr lang="en" sz="1300">
                <a:solidFill>
                  <a:schemeClr val="accent1"/>
                </a:solidFill>
                <a:latin typeface="Plus Jakarta Sans Medium"/>
                <a:ea typeface="Plus Jakarta Sans Medium"/>
                <a:cs typeface="Plus Jakarta Sans Medium"/>
                <a:sym typeface="Plus Jakarta Sans Medium"/>
              </a:rPr>
              <a:t> de scaling trop rapide</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One way doors</a:t>
            </a:r>
            <a:endParaRPr sz="1300">
              <a:solidFill>
                <a:schemeClr val="accent1"/>
              </a:solidFill>
              <a:latin typeface="Plus Jakarta Sans Medium"/>
              <a:ea typeface="Plus Jakarta Sans Medium"/>
              <a:cs typeface="Plus Jakarta Sans Medium"/>
              <a:sym typeface="Plus Jakarta Sans Medium"/>
            </a:endParaRPr>
          </a:p>
        </p:txBody>
      </p:sp>
      <p:pic>
        <p:nvPicPr>
          <p:cNvPr id="195" name="Google Shape;195;p27" title="Screenshot 2025-03-27 at 6.18.35 PM.png"/>
          <p:cNvPicPr preferRelativeResize="0"/>
          <p:nvPr/>
        </p:nvPicPr>
        <p:blipFill>
          <a:blip r:embed="rId3">
            <a:alphaModFix/>
          </a:blip>
          <a:stretch>
            <a:fillRect/>
          </a:stretch>
        </p:blipFill>
        <p:spPr>
          <a:xfrm>
            <a:off x="-265200" y="117676"/>
            <a:ext cx="4837198" cy="49081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8"/>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Solo Dev</a:t>
            </a:r>
            <a:endParaRPr b="0" sz="3000"/>
          </a:p>
        </p:txBody>
      </p:sp>
      <p:sp>
        <p:nvSpPr>
          <p:cNvPr id="201" name="Google Shape;201;p28"/>
          <p:cNvSpPr txBox="1"/>
          <p:nvPr/>
        </p:nvSpPr>
        <p:spPr>
          <a:xfrm>
            <a:off x="4759800" y="290350"/>
            <a:ext cx="38991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1"/>
                </a:solidFill>
                <a:latin typeface="Plus Jakarta Sans"/>
                <a:ea typeface="Plus Jakarta Sans"/>
                <a:cs typeface="Plus Jakarta Sans"/>
                <a:sym typeface="Plus Jakarta Sans"/>
              </a:rPr>
              <a:t>Mindset</a:t>
            </a:r>
            <a:r>
              <a:rPr lang="en" sz="1300">
                <a:solidFill>
                  <a:schemeClr val="accent1"/>
                </a:solidFill>
                <a:latin typeface="Plus Jakarta Sans Medium"/>
                <a:ea typeface="Plus Jakarta Sans Medium"/>
                <a:cs typeface="Plus Jakarta Sans Medium"/>
                <a:sym typeface="Plus Jakarta Sans Medium"/>
              </a:rPr>
              <a:t>:  Make this future proof</a:t>
            </a:r>
            <a:endParaRPr sz="1300">
              <a:solidFill>
                <a:schemeClr val="accent1"/>
              </a:solidFill>
              <a:latin typeface="Plus Jakarta Sans Medium"/>
              <a:ea typeface="Plus Jakarta Sans Medium"/>
              <a:cs typeface="Plus Jakarta Sans Medium"/>
              <a:sym typeface="Plus Jakarta Sans Medium"/>
            </a:endParaRPr>
          </a:p>
        </p:txBody>
      </p:sp>
      <p:sp>
        <p:nvSpPr>
          <p:cNvPr id="202" name="Google Shape;202;p28"/>
          <p:cNvSpPr txBox="1"/>
          <p:nvPr/>
        </p:nvSpPr>
        <p:spPr>
          <a:xfrm>
            <a:off x="4759800" y="808450"/>
            <a:ext cx="3899100" cy="118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1"/>
                </a:solidFill>
                <a:latin typeface="Plus Jakarta Sans"/>
                <a:ea typeface="Plus Jakarta Sans"/>
                <a:cs typeface="Plus Jakarta Sans"/>
                <a:sym typeface="Plus Jakarta Sans"/>
              </a:rPr>
              <a:t>Tradoffs</a:t>
            </a:r>
            <a:r>
              <a:rPr lang="en" sz="1300">
                <a:solidFill>
                  <a:schemeClr val="accent1"/>
                </a:solidFill>
                <a:latin typeface="Plus Jakarta Sans Medium"/>
                <a:ea typeface="Plus Jakarta Sans Medium"/>
                <a:cs typeface="Plus Jakarta Sans Medium"/>
                <a:sym typeface="Plus Jakarta Sans Medium"/>
              </a:rPr>
              <a:t>: </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More people more problems mais criss ya ben trop de job</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Performance vs securité</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Simplicité vs extensibilité</a:t>
            </a:r>
            <a:endParaRPr sz="1300">
              <a:solidFill>
                <a:schemeClr val="accent1"/>
              </a:solidFill>
              <a:latin typeface="Plus Jakarta Sans Medium"/>
              <a:ea typeface="Plus Jakarta Sans Medium"/>
              <a:cs typeface="Plus Jakarta Sans Medium"/>
              <a:sym typeface="Plus Jakarta Sans Medium"/>
            </a:endParaRPr>
          </a:p>
        </p:txBody>
      </p:sp>
      <p:sp>
        <p:nvSpPr>
          <p:cNvPr id="203" name="Google Shape;203;p28"/>
          <p:cNvSpPr txBox="1"/>
          <p:nvPr/>
        </p:nvSpPr>
        <p:spPr>
          <a:xfrm>
            <a:off x="4759800" y="2078375"/>
            <a:ext cx="38991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1"/>
                </a:solidFill>
                <a:latin typeface="Plus Jakarta Sans"/>
                <a:ea typeface="Plus Jakarta Sans"/>
                <a:cs typeface="Plus Jakarta Sans"/>
                <a:sym typeface="Plus Jakarta Sans"/>
              </a:rPr>
              <a:t>Le plus important</a:t>
            </a:r>
            <a:r>
              <a:rPr lang="en" sz="1300">
                <a:solidFill>
                  <a:schemeClr val="accent1"/>
                </a:solidFill>
                <a:latin typeface="Plus Jakarta Sans Medium"/>
                <a:ea typeface="Plus Jakarta Sans Medium"/>
                <a:cs typeface="Plus Jakarta Sans Medium"/>
                <a:sym typeface="Plus Jakarta Sans Medium"/>
              </a:rPr>
              <a:t>: </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Scaler le code et la team sans tuer la </a:t>
            </a:r>
            <a:r>
              <a:rPr lang="en" sz="1300">
                <a:solidFill>
                  <a:schemeClr val="accent1"/>
                </a:solidFill>
                <a:latin typeface="Plus Jakarta Sans Medium"/>
                <a:ea typeface="Plus Jakarta Sans Medium"/>
                <a:cs typeface="Plus Jakarta Sans Medium"/>
                <a:sym typeface="Plus Jakarta Sans Medium"/>
              </a:rPr>
              <a:t>vélocité</a:t>
            </a:r>
            <a:endParaRPr sz="1300">
              <a:solidFill>
                <a:schemeClr val="accent1"/>
              </a:solidFill>
              <a:latin typeface="Plus Jakarta Sans Medium"/>
              <a:ea typeface="Plus Jakarta Sans Medium"/>
              <a:cs typeface="Plus Jakarta Sans Medium"/>
              <a:sym typeface="Plus Jakarta Sans Medium"/>
            </a:endParaRPr>
          </a:p>
        </p:txBody>
      </p:sp>
      <p:sp>
        <p:nvSpPr>
          <p:cNvPr id="204" name="Google Shape;204;p28"/>
          <p:cNvSpPr txBox="1"/>
          <p:nvPr/>
        </p:nvSpPr>
        <p:spPr>
          <a:xfrm>
            <a:off x="4759800" y="2748000"/>
            <a:ext cx="3899100" cy="118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1"/>
                </a:solidFill>
                <a:latin typeface="Plus Jakarta Sans"/>
                <a:ea typeface="Plus Jakarta Sans"/>
                <a:cs typeface="Plus Jakarta Sans"/>
                <a:sym typeface="Plus Jakarta Sans"/>
              </a:rPr>
              <a:t>Challenges:</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c</a:t>
            </a:r>
            <a:r>
              <a:rPr lang="en" sz="1300">
                <a:solidFill>
                  <a:schemeClr val="accent1"/>
                </a:solidFill>
                <a:latin typeface="Plus Jakarta Sans Medium"/>
                <a:ea typeface="Plus Jakarta Sans Medium"/>
                <a:cs typeface="Plus Jakarta Sans Medium"/>
                <a:sym typeface="Plus Jakarta Sans Medium"/>
              </a:rPr>
              <a:t>ommunication </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Environnement qui change en maudit</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Ceux qui sont pogné dans famille et ceux qui veulent être un village</a:t>
            </a:r>
            <a:endParaRPr sz="1300">
              <a:solidFill>
                <a:schemeClr val="accent1"/>
              </a:solidFill>
              <a:latin typeface="Plus Jakarta Sans Medium"/>
              <a:ea typeface="Plus Jakarta Sans Medium"/>
              <a:cs typeface="Plus Jakarta Sans Medium"/>
              <a:sym typeface="Plus Jakarta Sans Medium"/>
            </a:endParaRPr>
          </a:p>
        </p:txBody>
      </p:sp>
      <p:sp>
        <p:nvSpPr>
          <p:cNvPr id="205" name="Google Shape;205;p28"/>
          <p:cNvSpPr txBox="1"/>
          <p:nvPr/>
        </p:nvSpPr>
        <p:spPr>
          <a:xfrm>
            <a:off x="4759800" y="3992350"/>
            <a:ext cx="3899100" cy="1185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accent1"/>
                </a:solidFill>
                <a:latin typeface="Plus Jakarta Sans"/>
                <a:ea typeface="Plus Jakarta Sans"/>
                <a:cs typeface="Plus Jakarta Sans"/>
                <a:sym typeface="Plus Jakarta Sans"/>
              </a:rPr>
              <a:t>Pitfalls:</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Pas adresser la dette technique proprement</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Être</a:t>
            </a:r>
            <a:r>
              <a:rPr lang="en" sz="1300">
                <a:solidFill>
                  <a:schemeClr val="accent1"/>
                </a:solidFill>
                <a:latin typeface="Plus Jakarta Sans Medium"/>
                <a:ea typeface="Plus Jakarta Sans Medium"/>
                <a:cs typeface="Plus Jakarta Sans Medium"/>
                <a:sym typeface="Plus Jakarta Sans Medium"/>
              </a:rPr>
              <a:t> </a:t>
            </a:r>
            <a:r>
              <a:rPr lang="en" sz="1300">
                <a:solidFill>
                  <a:schemeClr val="accent1"/>
                </a:solidFill>
                <a:latin typeface="Plus Jakarta Sans Medium"/>
                <a:ea typeface="Plus Jakarta Sans Medium"/>
                <a:cs typeface="Plus Jakarta Sans Medium"/>
                <a:sym typeface="Plus Jakarta Sans Medium"/>
              </a:rPr>
              <a:t>obsédé</a:t>
            </a:r>
            <a:r>
              <a:rPr lang="en" sz="1300">
                <a:solidFill>
                  <a:schemeClr val="accent1"/>
                </a:solidFill>
                <a:latin typeface="Plus Jakarta Sans Medium"/>
                <a:ea typeface="Plus Jakarta Sans Medium"/>
                <a:cs typeface="Plus Jakarta Sans Medium"/>
                <a:sym typeface="Plus Jakarta Sans Medium"/>
              </a:rPr>
              <a:t> par la dette technique</a:t>
            </a:r>
            <a:endParaRPr sz="1300">
              <a:solidFill>
                <a:schemeClr val="accent1"/>
              </a:solidFill>
              <a:latin typeface="Plus Jakarta Sans Medium"/>
              <a:ea typeface="Plus Jakarta Sans Medium"/>
              <a:cs typeface="Plus Jakarta Sans Medium"/>
              <a:sym typeface="Plus Jakarta Sans Medium"/>
            </a:endParaRPr>
          </a:p>
          <a:p>
            <a:pPr indent="-311150" lvl="0" marL="457200" rtl="0" algn="l">
              <a:spcBef>
                <a:spcPts val="0"/>
              </a:spcBef>
              <a:spcAft>
                <a:spcPts val="0"/>
              </a:spcAft>
              <a:buClr>
                <a:schemeClr val="accent1"/>
              </a:buClr>
              <a:buSzPts val="1300"/>
              <a:buFont typeface="Plus Jakarta Sans Medium"/>
              <a:buChar char="●"/>
            </a:pPr>
            <a:r>
              <a:rPr lang="en" sz="1300">
                <a:solidFill>
                  <a:schemeClr val="accent1"/>
                </a:solidFill>
                <a:latin typeface="Plus Jakarta Sans Medium"/>
                <a:ea typeface="Plus Jakarta Sans Medium"/>
                <a:cs typeface="Plus Jakarta Sans Medium"/>
                <a:sym typeface="Plus Jakarta Sans Medium"/>
              </a:rPr>
              <a:t>Avoir trop de process et trop de </a:t>
            </a:r>
            <a:r>
              <a:rPr lang="en" sz="1300">
                <a:solidFill>
                  <a:schemeClr val="accent1"/>
                </a:solidFill>
                <a:latin typeface="Plus Jakarta Sans Medium"/>
                <a:ea typeface="Plus Jakarta Sans Medium"/>
                <a:cs typeface="Plus Jakarta Sans Medium"/>
                <a:sym typeface="Plus Jakarta Sans Medium"/>
              </a:rPr>
              <a:t>règles</a:t>
            </a:r>
            <a:endParaRPr sz="1300">
              <a:solidFill>
                <a:schemeClr val="accent1"/>
              </a:solidFill>
              <a:latin typeface="Plus Jakarta Sans Medium"/>
              <a:ea typeface="Plus Jakarta Sans Medium"/>
              <a:cs typeface="Plus Jakarta Sans Medium"/>
              <a:sym typeface="Plus Jakarta Sans Medium"/>
            </a:endParaRPr>
          </a:p>
        </p:txBody>
      </p:sp>
      <p:pic>
        <p:nvPicPr>
          <p:cNvPr id="206" name="Google Shape;206;p28" title="Screenshot 2025-03-27 at 6.24.29 PM.png"/>
          <p:cNvPicPr preferRelativeResize="0"/>
          <p:nvPr/>
        </p:nvPicPr>
        <p:blipFill>
          <a:blip r:embed="rId3">
            <a:alphaModFix/>
          </a:blip>
          <a:stretch>
            <a:fillRect/>
          </a:stretch>
        </p:blipFill>
        <p:spPr>
          <a:xfrm>
            <a:off x="-604914" y="-51850"/>
            <a:ext cx="5364713" cy="514349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10" name="Shape 210"/>
        <p:cNvGrpSpPr/>
        <p:nvPr/>
      </p:nvGrpSpPr>
      <p:grpSpPr>
        <a:xfrm>
          <a:off x="0" y="0"/>
          <a:ext cx="0" cy="0"/>
          <a:chOff x="0" y="0"/>
          <a:chExt cx="0" cy="0"/>
        </a:xfrm>
      </p:grpSpPr>
      <p:sp>
        <p:nvSpPr>
          <p:cNvPr id="211" name="Google Shape;211;p29"/>
          <p:cNvSpPr txBox="1"/>
          <p:nvPr>
            <p:ph type="title"/>
          </p:nvPr>
        </p:nvSpPr>
        <p:spPr>
          <a:xfrm>
            <a:off x="1962150" y="2000725"/>
            <a:ext cx="5219700" cy="137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Mise en situation : Solo </a:t>
            </a:r>
            <a:endParaRPr b="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15" name="Shape 215"/>
        <p:cNvGrpSpPr/>
        <p:nvPr/>
      </p:nvGrpSpPr>
      <p:grpSpPr>
        <a:xfrm>
          <a:off x="0" y="0"/>
          <a:ext cx="0" cy="0"/>
          <a:chOff x="0" y="0"/>
          <a:chExt cx="0" cy="0"/>
        </a:xfrm>
      </p:grpSpPr>
      <p:sp>
        <p:nvSpPr>
          <p:cNvPr id="216" name="Google Shape;216;p30"/>
          <p:cNvSpPr txBox="1"/>
          <p:nvPr>
            <p:ph type="title"/>
          </p:nvPr>
        </p:nvSpPr>
        <p:spPr>
          <a:xfrm>
            <a:off x="1962150" y="2000725"/>
            <a:ext cx="5219700" cy="137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Mise en situation : Famille </a:t>
            </a:r>
            <a:endParaRPr b="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220" name="Shape 220"/>
        <p:cNvGrpSpPr/>
        <p:nvPr/>
      </p:nvGrpSpPr>
      <p:grpSpPr>
        <a:xfrm>
          <a:off x="0" y="0"/>
          <a:ext cx="0" cy="0"/>
          <a:chOff x="0" y="0"/>
          <a:chExt cx="0" cy="0"/>
        </a:xfrm>
      </p:grpSpPr>
      <p:sp>
        <p:nvSpPr>
          <p:cNvPr id="221" name="Google Shape;221;p31"/>
          <p:cNvSpPr txBox="1"/>
          <p:nvPr>
            <p:ph type="title"/>
          </p:nvPr>
        </p:nvSpPr>
        <p:spPr>
          <a:xfrm>
            <a:off x="1962150" y="2000725"/>
            <a:ext cx="5219700" cy="1373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Mise en situation : Tribue </a:t>
            </a:r>
            <a:endParaRPr b="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pic>
        <p:nvPicPr>
          <p:cNvPr id="132" name="Google Shape;132;p18" title="Screenshot 2025-03-27 at 6.01.41 PM.png"/>
          <p:cNvPicPr preferRelativeResize="0"/>
          <p:nvPr/>
        </p:nvPicPr>
        <p:blipFill>
          <a:blip r:embed="rId3">
            <a:alphaModFix/>
          </a:blip>
          <a:stretch>
            <a:fillRect/>
          </a:stretch>
        </p:blipFill>
        <p:spPr>
          <a:xfrm>
            <a:off x="279413" y="1725875"/>
            <a:ext cx="8585175" cy="223087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19" title="Screenshot 2025-03-27 at 6.02.26 PM.png"/>
          <p:cNvPicPr preferRelativeResize="0"/>
          <p:nvPr/>
        </p:nvPicPr>
        <p:blipFill>
          <a:blip r:embed="rId3">
            <a:alphaModFix/>
          </a:blip>
          <a:stretch>
            <a:fillRect/>
          </a:stretch>
        </p:blipFill>
        <p:spPr>
          <a:xfrm>
            <a:off x="232225" y="1583450"/>
            <a:ext cx="8839197" cy="240671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20" title="Screenshot 2025-03-27 at 6.02.56 PM.png"/>
          <p:cNvPicPr preferRelativeResize="0"/>
          <p:nvPr/>
        </p:nvPicPr>
        <p:blipFill>
          <a:blip r:embed="rId3">
            <a:alphaModFix/>
          </a:blip>
          <a:stretch>
            <a:fillRect/>
          </a:stretch>
        </p:blipFill>
        <p:spPr>
          <a:xfrm>
            <a:off x="232225" y="1604200"/>
            <a:ext cx="8839200" cy="2118303"/>
          </a:xfrm>
          <a:prstGeom prst="rect">
            <a:avLst/>
          </a:prstGeom>
          <a:noFill/>
          <a:ln>
            <a:noFill/>
          </a:ln>
        </p:spPr>
      </p:pic>
      <p:cxnSp>
        <p:nvCxnSpPr>
          <p:cNvPr id="143" name="Google Shape;143;p20"/>
          <p:cNvCxnSpPr/>
          <p:nvPr/>
        </p:nvCxnSpPr>
        <p:spPr>
          <a:xfrm>
            <a:off x="5827900" y="3328775"/>
            <a:ext cx="2984400" cy="0"/>
          </a:xfrm>
          <a:prstGeom prst="straightConnector1">
            <a:avLst/>
          </a:prstGeom>
          <a:noFill/>
          <a:ln cap="flat" cmpd="sng" w="76200">
            <a:solidFill>
              <a:srgbClr val="FF0000"/>
            </a:solidFill>
            <a:prstDash val="solid"/>
            <a:round/>
            <a:headEnd len="med" w="med" type="none"/>
            <a:tailEnd len="med" w="med" type="none"/>
          </a:ln>
        </p:spPr>
      </p:cxnSp>
      <p:cxnSp>
        <p:nvCxnSpPr>
          <p:cNvPr id="144" name="Google Shape;144;p20"/>
          <p:cNvCxnSpPr/>
          <p:nvPr/>
        </p:nvCxnSpPr>
        <p:spPr>
          <a:xfrm>
            <a:off x="497750" y="3712600"/>
            <a:ext cx="6501900" cy="0"/>
          </a:xfrm>
          <a:prstGeom prst="straightConnector1">
            <a:avLst/>
          </a:prstGeom>
          <a:noFill/>
          <a:ln cap="flat" cmpd="sng" w="76200">
            <a:solidFill>
              <a:srgbClr val="FF0000"/>
            </a:solidFill>
            <a:prstDash val="solid"/>
            <a:round/>
            <a:headEnd len="med" w="med" type="none"/>
            <a:tailEnd len="med" w="med" type="non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8" name="Shape 148"/>
        <p:cNvGrpSpPr/>
        <p:nvPr/>
      </p:nvGrpSpPr>
      <p:grpSpPr>
        <a:xfrm>
          <a:off x="0" y="0"/>
          <a:ext cx="0" cy="0"/>
          <a:chOff x="0" y="0"/>
          <a:chExt cx="0" cy="0"/>
        </a:xfrm>
      </p:grpSpPr>
      <p:sp>
        <p:nvSpPr>
          <p:cNvPr id="149" name="Google Shape;149;p21"/>
          <p:cNvSpPr txBox="1"/>
          <p:nvPr>
            <p:ph type="title"/>
          </p:nvPr>
        </p:nvSpPr>
        <p:spPr>
          <a:xfrm>
            <a:off x="357125" y="1492675"/>
            <a:ext cx="8550600" cy="246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 r</a:t>
            </a:r>
            <a:r>
              <a:rPr lang="en"/>
              <a:t>ôle</a:t>
            </a:r>
            <a:r>
              <a:rPr lang="en"/>
              <a:t> d’un dev évolue en fonction du niveau de maturité de la </a:t>
            </a:r>
            <a:r>
              <a:rPr lang="en"/>
              <a:t>compagnie</a:t>
            </a:r>
            <a:r>
              <a:rPr lang="en"/>
              <a:t> pour qui il travaille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3" name="Shape 153"/>
        <p:cNvGrpSpPr/>
        <p:nvPr/>
      </p:nvGrpSpPr>
      <p:grpSpPr>
        <a:xfrm>
          <a:off x="0" y="0"/>
          <a:ext cx="0" cy="0"/>
          <a:chOff x="0" y="0"/>
          <a:chExt cx="0" cy="0"/>
        </a:xfrm>
      </p:grpSpPr>
      <p:sp>
        <p:nvSpPr>
          <p:cNvPr id="154" name="Google Shape;154;p22"/>
          <p:cNvSpPr txBox="1"/>
          <p:nvPr>
            <p:ph type="title"/>
          </p:nvPr>
        </p:nvSpPr>
        <p:spPr>
          <a:xfrm>
            <a:off x="455975" y="2066325"/>
            <a:ext cx="26502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000000"/>
                </a:solidFill>
              </a:rPr>
              <a:t>Outline</a:t>
            </a:r>
            <a:endParaRPr>
              <a:solidFill>
                <a:srgbClr val="000000"/>
              </a:solidFill>
            </a:endParaRPr>
          </a:p>
        </p:txBody>
      </p:sp>
      <p:sp>
        <p:nvSpPr>
          <p:cNvPr id="155" name="Google Shape;155;p22"/>
          <p:cNvSpPr txBox="1"/>
          <p:nvPr>
            <p:ph idx="4294967295" type="subTitle"/>
          </p:nvPr>
        </p:nvSpPr>
        <p:spPr>
          <a:xfrm>
            <a:off x="4537250" y="2106352"/>
            <a:ext cx="4080000" cy="19743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rgbClr val="000000"/>
                </a:solidFill>
              </a:rPr>
              <a:t>01	Differents niveaux de maturité</a:t>
            </a:r>
            <a:endParaRPr sz="1600">
              <a:solidFill>
                <a:srgbClr val="000000"/>
              </a:solidFill>
            </a:endParaRPr>
          </a:p>
          <a:p>
            <a:pPr indent="0" lvl="0" marL="0" rtl="0" algn="l">
              <a:lnSpc>
                <a:spcPct val="115000"/>
              </a:lnSpc>
              <a:spcBef>
                <a:spcPts val="1600"/>
              </a:spcBef>
              <a:spcAft>
                <a:spcPts val="0"/>
              </a:spcAft>
              <a:buNone/>
            </a:pPr>
            <a:r>
              <a:rPr lang="en" sz="1600">
                <a:solidFill>
                  <a:srgbClr val="000000"/>
                </a:solidFill>
              </a:rPr>
              <a:t>02	Le/les  </a:t>
            </a:r>
            <a:r>
              <a:rPr lang="en" sz="1600">
                <a:solidFill>
                  <a:srgbClr val="000000"/>
                </a:solidFill>
              </a:rPr>
              <a:t>rôle, </a:t>
            </a:r>
            <a:r>
              <a:rPr lang="en" sz="1600">
                <a:solidFill>
                  <a:srgbClr val="000000"/>
                </a:solidFill>
              </a:rPr>
              <a:t>chaque  niveaux, tradedoffs, challenge et pitfalls</a:t>
            </a:r>
            <a:endParaRPr sz="1600">
              <a:solidFill>
                <a:srgbClr val="000000"/>
              </a:solidFill>
            </a:endParaRPr>
          </a:p>
          <a:p>
            <a:pPr indent="0" lvl="0" marL="0" rtl="0" algn="l">
              <a:lnSpc>
                <a:spcPct val="115000"/>
              </a:lnSpc>
              <a:spcBef>
                <a:spcPts val="1600"/>
              </a:spcBef>
              <a:spcAft>
                <a:spcPts val="1600"/>
              </a:spcAft>
              <a:buNone/>
            </a:pPr>
            <a:r>
              <a:rPr lang="en" sz="1600">
                <a:solidFill>
                  <a:srgbClr val="000000"/>
                </a:solidFill>
              </a:rPr>
              <a:t>03 	Mise en situation pour chaque Niveau</a:t>
            </a:r>
            <a:endParaRPr sz="1800">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Maturity framework</a:t>
            </a:r>
            <a:endParaRPr sz="3000"/>
          </a:p>
        </p:txBody>
      </p:sp>
      <p:sp>
        <p:nvSpPr>
          <p:cNvPr id="161" name="Google Shape;161;p23"/>
          <p:cNvSpPr txBox="1"/>
          <p:nvPr/>
        </p:nvSpPr>
        <p:spPr>
          <a:xfrm>
            <a:off x="902175" y="2167325"/>
            <a:ext cx="6719700" cy="2094600"/>
          </a:xfrm>
          <a:prstGeom prst="rect">
            <a:avLst/>
          </a:prstGeom>
          <a:noFill/>
          <a:ln>
            <a:noFill/>
          </a:ln>
        </p:spPr>
        <p:txBody>
          <a:bodyPr anchorCtr="0" anchor="t" bIns="91425" lIns="91425" spcFirstLastPara="1" rIns="91425" wrap="square" tIns="91425">
            <a:noAutofit/>
          </a:bodyPr>
          <a:lstStyle/>
          <a:p>
            <a:pPr indent="-361950" lvl="0" marL="457200" rtl="0" algn="l">
              <a:spcBef>
                <a:spcPts val="0"/>
              </a:spcBef>
              <a:spcAft>
                <a:spcPts val="0"/>
              </a:spcAft>
              <a:buClr>
                <a:schemeClr val="accent1"/>
              </a:buClr>
              <a:buSzPts val="2100"/>
              <a:buFont typeface="Plus Jakarta Sans Medium"/>
              <a:buChar char="●"/>
            </a:pPr>
            <a:r>
              <a:rPr lang="en" sz="2100">
                <a:solidFill>
                  <a:schemeClr val="accent1"/>
                </a:solidFill>
                <a:latin typeface="Plus Jakarta Sans Medium"/>
                <a:ea typeface="Plus Jakarta Sans Medium"/>
                <a:cs typeface="Plus Jakarta Sans Medium"/>
                <a:sym typeface="Plus Jakarta Sans Medium"/>
              </a:rPr>
              <a:t>0 - 1 ⇒  Early-Stage</a:t>
            </a:r>
            <a:endParaRPr sz="2100">
              <a:solidFill>
                <a:schemeClr val="accent1"/>
              </a:solidFill>
              <a:latin typeface="Plus Jakarta Sans Medium"/>
              <a:ea typeface="Plus Jakarta Sans Medium"/>
              <a:cs typeface="Plus Jakarta Sans Medium"/>
              <a:sym typeface="Plus Jakarta Sans Medium"/>
            </a:endParaRPr>
          </a:p>
          <a:p>
            <a:pPr indent="-361950" lvl="0" marL="457200" rtl="0" algn="l">
              <a:spcBef>
                <a:spcPts val="0"/>
              </a:spcBef>
              <a:spcAft>
                <a:spcPts val="0"/>
              </a:spcAft>
              <a:buClr>
                <a:schemeClr val="accent1"/>
              </a:buClr>
              <a:buSzPts val="2100"/>
              <a:buFont typeface="Plus Jakarta Sans Medium"/>
              <a:buChar char="●"/>
            </a:pPr>
            <a:r>
              <a:rPr lang="en" sz="2100">
                <a:solidFill>
                  <a:schemeClr val="accent1"/>
                </a:solidFill>
                <a:latin typeface="Plus Jakarta Sans Medium"/>
                <a:ea typeface="Plus Jakarta Sans Medium"/>
                <a:cs typeface="Plus Jakarta Sans Medium"/>
                <a:sym typeface="Plus Jakarta Sans Medium"/>
              </a:rPr>
              <a:t>1 - 10  ⇒ Growth-Stage</a:t>
            </a:r>
            <a:endParaRPr sz="2100">
              <a:solidFill>
                <a:schemeClr val="accent1"/>
              </a:solidFill>
              <a:latin typeface="Plus Jakarta Sans Medium"/>
              <a:ea typeface="Plus Jakarta Sans Medium"/>
              <a:cs typeface="Plus Jakarta Sans Medium"/>
              <a:sym typeface="Plus Jakarta Sans Medium"/>
            </a:endParaRPr>
          </a:p>
          <a:p>
            <a:pPr indent="-361950" lvl="0" marL="457200" rtl="0" algn="l">
              <a:spcBef>
                <a:spcPts val="0"/>
              </a:spcBef>
              <a:spcAft>
                <a:spcPts val="0"/>
              </a:spcAft>
              <a:buClr>
                <a:schemeClr val="accent1"/>
              </a:buClr>
              <a:buSzPts val="2100"/>
              <a:buFont typeface="Plus Jakarta Sans Medium"/>
              <a:buChar char="●"/>
            </a:pPr>
            <a:r>
              <a:rPr lang="en" sz="2100">
                <a:solidFill>
                  <a:schemeClr val="accent1"/>
                </a:solidFill>
                <a:latin typeface="Plus Jakarta Sans Medium"/>
                <a:ea typeface="Plus Jakarta Sans Medium"/>
                <a:cs typeface="Plus Jakarta Sans Medium"/>
                <a:sym typeface="Plus Jakarta Sans Medium"/>
              </a:rPr>
              <a:t>10 - 100+ ⇒ Late stage</a:t>
            </a:r>
            <a:endParaRPr sz="2100">
              <a:solidFill>
                <a:schemeClr val="accent1"/>
              </a:solidFill>
              <a:latin typeface="Plus Jakarta Sans Medium"/>
              <a:ea typeface="Plus Jakarta Sans Medium"/>
              <a:cs typeface="Plus Jakarta Sans Medium"/>
              <a:sym typeface="Plus Jakarta Sans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Maturity framework</a:t>
            </a:r>
            <a:endParaRPr sz="3000"/>
          </a:p>
        </p:txBody>
      </p:sp>
      <p:sp>
        <p:nvSpPr>
          <p:cNvPr id="167" name="Google Shape;167;p24"/>
          <p:cNvSpPr txBox="1"/>
          <p:nvPr/>
        </p:nvSpPr>
        <p:spPr>
          <a:xfrm>
            <a:off x="902175" y="2167325"/>
            <a:ext cx="6719700" cy="2094600"/>
          </a:xfrm>
          <a:prstGeom prst="rect">
            <a:avLst/>
          </a:prstGeom>
          <a:noFill/>
          <a:ln>
            <a:noFill/>
          </a:ln>
        </p:spPr>
        <p:txBody>
          <a:bodyPr anchorCtr="0" anchor="t" bIns="91425" lIns="91425" spcFirstLastPara="1" rIns="91425" wrap="square" tIns="91425">
            <a:noAutofit/>
          </a:bodyPr>
          <a:lstStyle/>
          <a:p>
            <a:pPr indent="-361950" lvl="0" marL="457200" rtl="0" algn="l">
              <a:spcBef>
                <a:spcPts val="0"/>
              </a:spcBef>
              <a:spcAft>
                <a:spcPts val="0"/>
              </a:spcAft>
              <a:buClr>
                <a:schemeClr val="accent1"/>
              </a:buClr>
              <a:buSzPts val="2100"/>
              <a:buFont typeface="Plus Jakarta Sans Medium"/>
              <a:buChar char="●"/>
            </a:pPr>
            <a:r>
              <a:rPr lang="en" sz="2100">
                <a:solidFill>
                  <a:schemeClr val="accent1"/>
                </a:solidFill>
                <a:latin typeface="Plus Jakarta Sans Medium"/>
                <a:ea typeface="Plus Jakarta Sans Medium"/>
                <a:cs typeface="Plus Jakarta Sans Medium"/>
                <a:sym typeface="Plus Jakarta Sans Medium"/>
              </a:rPr>
              <a:t>Pirates</a:t>
            </a:r>
            <a:endParaRPr sz="2100">
              <a:solidFill>
                <a:schemeClr val="accent1"/>
              </a:solidFill>
              <a:latin typeface="Plus Jakarta Sans Medium"/>
              <a:ea typeface="Plus Jakarta Sans Medium"/>
              <a:cs typeface="Plus Jakarta Sans Medium"/>
              <a:sym typeface="Plus Jakarta Sans Medium"/>
            </a:endParaRPr>
          </a:p>
          <a:p>
            <a:pPr indent="-361950" lvl="0" marL="457200" rtl="0" algn="l">
              <a:spcBef>
                <a:spcPts val="0"/>
              </a:spcBef>
              <a:spcAft>
                <a:spcPts val="0"/>
              </a:spcAft>
              <a:buClr>
                <a:schemeClr val="accent1"/>
              </a:buClr>
              <a:buSzPts val="2100"/>
              <a:buFont typeface="Plus Jakarta Sans Medium"/>
              <a:buChar char="●"/>
            </a:pPr>
            <a:r>
              <a:rPr lang="en" sz="2100">
                <a:solidFill>
                  <a:schemeClr val="accent1"/>
                </a:solidFill>
                <a:latin typeface="Plus Jakarta Sans Medium"/>
                <a:ea typeface="Plus Jakarta Sans Medium"/>
                <a:cs typeface="Plus Jakarta Sans Medium"/>
                <a:sym typeface="Plus Jakarta Sans Medium"/>
              </a:rPr>
              <a:t>Mercenaries</a:t>
            </a:r>
            <a:endParaRPr sz="2100">
              <a:solidFill>
                <a:schemeClr val="accent1"/>
              </a:solidFill>
              <a:latin typeface="Plus Jakarta Sans Medium"/>
              <a:ea typeface="Plus Jakarta Sans Medium"/>
              <a:cs typeface="Plus Jakarta Sans Medium"/>
              <a:sym typeface="Plus Jakarta Sans Medium"/>
            </a:endParaRPr>
          </a:p>
          <a:p>
            <a:pPr indent="-361950" lvl="0" marL="457200" rtl="0" algn="l">
              <a:spcBef>
                <a:spcPts val="0"/>
              </a:spcBef>
              <a:spcAft>
                <a:spcPts val="0"/>
              </a:spcAft>
              <a:buClr>
                <a:schemeClr val="accent1"/>
              </a:buClr>
              <a:buSzPts val="2100"/>
              <a:buFont typeface="Plus Jakarta Sans Medium"/>
              <a:buChar char="●"/>
            </a:pPr>
            <a:r>
              <a:rPr lang="en" sz="2100">
                <a:solidFill>
                  <a:schemeClr val="accent1"/>
                </a:solidFill>
                <a:latin typeface="Plus Jakarta Sans Medium"/>
                <a:ea typeface="Plus Jakarta Sans Medium"/>
                <a:cs typeface="Plus Jakarta Sans Medium"/>
                <a:sym typeface="Plus Jakarta Sans Medium"/>
              </a:rPr>
              <a:t>Navy seals</a:t>
            </a:r>
            <a:endParaRPr sz="2100">
              <a:solidFill>
                <a:schemeClr val="accent1"/>
              </a:solidFill>
              <a:latin typeface="Plus Jakarta Sans Medium"/>
              <a:ea typeface="Plus Jakarta Sans Medium"/>
              <a:cs typeface="Plus Jakarta Sans Medium"/>
              <a:sym typeface="Plus Jakarta Sans Medium"/>
            </a:endParaRPr>
          </a:p>
          <a:p>
            <a:pPr indent="-361950" lvl="0" marL="457200" rtl="0" algn="l">
              <a:spcBef>
                <a:spcPts val="0"/>
              </a:spcBef>
              <a:spcAft>
                <a:spcPts val="0"/>
              </a:spcAft>
              <a:buClr>
                <a:schemeClr val="accent1"/>
              </a:buClr>
              <a:buSzPts val="2100"/>
              <a:buFont typeface="Plus Jakarta Sans Medium"/>
              <a:buChar char="●"/>
            </a:pPr>
            <a:r>
              <a:rPr lang="en" sz="2100">
                <a:solidFill>
                  <a:schemeClr val="accent1"/>
                </a:solidFill>
                <a:latin typeface="Plus Jakarta Sans Medium"/>
                <a:ea typeface="Plus Jakarta Sans Medium"/>
                <a:cs typeface="Plus Jakarta Sans Medium"/>
                <a:sym typeface="Plus Jakarta Sans Medium"/>
              </a:rPr>
              <a:t>Army Troops </a:t>
            </a:r>
            <a:endParaRPr sz="2100">
              <a:solidFill>
                <a:schemeClr val="accent1"/>
              </a:solidFill>
              <a:latin typeface="Plus Jakarta Sans Medium"/>
              <a:ea typeface="Plus Jakarta Sans Medium"/>
              <a:cs typeface="Plus Jakarta Sans Medium"/>
              <a:sym typeface="Plus Jakarta Sans Medium"/>
            </a:endParaRPr>
          </a:p>
          <a:p>
            <a:pPr indent="-361950" lvl="0" marL="457200" rtl="0" algn="l">
              <a:spcBef>
                <a:spcPts val="0"/>
              </a:spcBef>
              <a:spcAft>
                <a:spcPts val="0"/>
              </a:spcAft>
              <a:buClr>
                <a:schemeClr val="accent1"/>
              </a:buClr>
              <a:buSzPts val="2100"/>
              <a:buFont typeface="Plus Jakarta Sans Medium"/>
              <a:buChar char="●"/>
            </a:pPr>
            <a:r>
              <a:rPr lang="en" sz="2100">
                <a:solidFill>
                  <a:schemeClr val="accent1"/>
                </a:solidFill>
                <a:latin typeface="Plus Jakarta Sans Medium"/>
                <a:ea typeface="Plus Jakarta Sans Medium"/>
                <a:cs typeface="Plus Jakarta Sans Medium"/>
                <a:sym typeface="Plus Jakarta Sans Medium"/>
              </a:rPr>
              <a:t>Police Force</a:t>
            </a:r>
            <a:endParaRPr sz="2100">
              <a:solidFill>
                <a:schemeClr val="accent1"/>
              </a:solidFill>
              <a:latin typeface="Plus Jakarta Sans Medium"/>
              <a:ea typeface="Plus Jakarta Sans Medium"/>
              <a:cs typeface="Plus Jakarta Sans Medium"/>
              <a:sym typeface="Plus Jakarta Sans Medium"/>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Maturity framework</a:t>
            </a:r>
            <a:endParaRPr sz="3000"/>
          </a:p>
        </p:txBody>
      </p:sp>
      <p:sp>
        <p:nvSpPr>
          <p:cNvPr id="173" name="Google Shape;173;p25"/>
          <p:cNvSpPr txBox="1"/>
          <p:nvPr/>
        </p:nvSpPr>
        <p:spPr>
          <a:xfrm>
            <a:off x="902175" y="2167325"/>
            <a:ext cx="6719700" cy="2094600"/>
          </a:xfrm>
          <a:prstGeom prst="rect">
            <a:avLst/>
          </a:prstGeom>
          <a:noFill/>
          <a:ln>
            <a:noFill/>
          </a:ln>
        </p:spPr>
        <p:txBody>
          <a:bodyPr anchorCtr="0" anchor="t" bIns="91425" lIns="91425" spcFirstLastPara="1" rIns="91425" wrap="square" tIns="91425">
            <a:noAutofit/>
          </a:bodyPr>
          <a:lstStyle/>
          <a:p>
            <a:pPr indent="-361950" lvl="0" marL="457200" rtl="0" algn="l">
              <a:spcBef>
                <a:spcPts val="0"/>
              </a:spcBef>
              <a:spcAft>
                <a:spcPts val="0"/>
              </a:spcAft>
              <a:buClr>
                <a:schemeClr val="accent1"/>
              </a:buClr>
              <a:buSzPts val="2100"/>
              <a:buFont typeface="Plus Jakarta Sans Medium"/>
              <a:buChar char="●"/>
            </a:pPr>
            <a:r>
              <a:rPr lang="en" sz="2100">
                <a:solidFill>
                  <a:schemeClr val="accent1"/>
                </a:solidFill>
                <a:latin typeface="Plus Jakarta Sans Medium"/>
                <a:ea typeface="Plus Jakarta Sans Medium"/>
                <a:cs typeface="Plus Jakarta Sans Medium"/>
                <a:sym typeface="Plus Jakarta Sans Medium"/>
              </a:rPr>
              <a:t>Solo</a:t>
            </a:r>
            <a:endParaRPr sz="2100">
              <a:solidFill>
                <a:schemeClr val="accent1"/>
              </a:solidFill>
              <a:latin typeface="Plus Jakarta Sans Medium"/>
              <a:ea typeface="Plus Jakarta Sans Medium"/>
              <a:cs typeface="Plus Jakarta Sans Medium"/>
              <a:sym typeface="Plus Jakarta Sans Medium"/>
            </a:endParaRPr>
          </a:p>
          <a:p>
            <a:pPr indent="-361950" lvl="0" marL="457200" rtl="0" algn="l">
              <a:spcBef>
                <a:spcPts val="0"/>
              </a:spcBef>
              <a:spcAft>
                <a:spcPts val="0"/>
              </a:spcAft>
              <a:buClr>
                <a:schemeClr val="accent1"/>
              </a:buClr>
              <a:buSzPts val="2100"/>
              <a:buFont typeface="Plus Jakarta Sans Medium"/>
              <a:buChar char="●"/>
            </a:pPr>
            <a:r>
              <a:rPr lang="en" sz="2100">
                <a:solidFill>
                  <a:schemeClr val="accent1"/>
                </a:solidFill>
                <a:latin typeface="Plus Jakarta Sans Medium"/>
                <a:ea typeface="Plus Jakarta Sans Medium"/>
                <a:cs typeface="Plus Jakarta Sans Medium"/>
                <a:sym typeface="Plus Jakarta Sans Medium"/>
              </a:rPr>
              <a:t>Famille</a:t>
            </a:r>
            <a:endParaRPr sz="2100">
              <a:solidFill>
                <a:schemeClr val="accent1"/>
              </a:solidFill>
              <a:latin typeface="Plus Jakarta Sans Medium"/>
              <a:ea typeface="Plus Jakarta Sans Medium"/>
              <a:cs typeface="Plus Jakarta Sans Medium"/>
              <a:sym typeface="Plus Jakarta Sans Medium"/>
            </a:endParaRPr>
          </a:p>
          <a:p>
            <a:pPr indent="-361950" lvl="0" marL="457200" rtl="0" algn="l">
              <a:spcBef>
                <a:spcPts val="0"/>
              </a:spcBef>
              <a:spcAft>
                <a:spcPts val="0"/>
              </a:spcAft>
              <a:buClr>
                <a:schemeClr val="accent1"/>
              </a:buClr>
              <a:buSzPts val="2100"/>
              <a:buFont typeface="Plus Jakarta Sans Medium"/>
              <a:buChar char="●"/>
            </a:pPr>
            <a:r>
              <a:rPr lang="en" sz="2100">
                <a:solidFill>
                  <a:schemeClr val="accent1"/>
                </a:solidFill>
                <a:latin typeface="Plus Jakarta Sans Medium"/>
                <a:ea typeface="Plus Jakarta Sans Medium"/>
                <a:cs typeface="Plus Jakarta Sans Medium"/>
                <a:sym typeface="Plus Jakarta Sans Medium"/>
              </a:rPr>
              <a:t>Tribue</a:t>
            </a:r>
            <a:endParaRPr sz="2100">
              <a:solidFill>
                <a:schemeClr val="accent1"/>
              </a:solidFill>
              <a:latin typeface="Plus Jakarta Sans Medium"/>
              <a:ea typeface="Plus Jakarta Sans Medium"/>
              <a:cs typeface="Plus Jakarta Sans Medium"/>
              <a:sym typeface="Plus Jakarta Sans Medium"/>
            </a:endParaRPr>
          </a:p>
          <a:p>
            <a:pPr indent="-361950" lvl="0" marL="457200" rtl="0" algn="l">
              <a:spcBef>
                <a:spcPts val="0"/>
              </a:spcBef>
              <a:spcAft>
                <a:spcPts val="0"/>
              </a:spcAft>
              <a:buClr>
                <a:schemeClr val="accent1"/>
              </a:buClr>
              <a:buSzPts val="2100"/>
              <a:buFont typeface="Plus Jakarta Sans Medium"/>
              <a:buChar char="●"/>
            </a:pPr>
            <a:r>
              <a:rPr lang="en" sz="2100">
                <a:solidFill>
                  <a:schemeClr val="accent1"/>
                </a:solidFill>
                <a:latin typeface="Plus Jakarta Sans Medium"/>
                <a:ea typeface="Plus Jakarta Sans Medium"/>
                <a:cs typeface="Plus Jakarta Sans Medium"/>
                <a:sym typeface="Plus Jakarta Sans Medium"/>
              </a:rPr>
              <a:t>Village</a:t>
            </a:r>
            <a:endParaRPr sz="2100">
              <a:solidFill>
                <a:schemeClr val="accent1"/>
              </a:solidFill>
              <a:latin typeface="Plus Jakarta Sans Medium"/>
              <a:ea typeface="Plus Jakarta Sans Medium"/>
              <a:cs typeface="Plus Jakarta Sans Medium"/>
              <a:sym typeface="Plus Jakarta Sans Medium"/>
            </a:endParaRPr>
          </a:p>
          <a:p>
            <a:pPr indent="-361950" lvl="0" marL="457200" rtl="0" algn="l">
              <a:spcBef>
                <a:spcPts val="0"/>
              </a:spcBef>
              <a:spcAft>
                <a:spcPts val="0"/>
              </a:spcAft>
              <a:buClr>
                <a:schemeClr val="accent1"/>
              </a:buClr>
              <a:buSzPts val="2100"/>
              <a:buFont typeface="Plus Jakarta Sans Medium"/>
              <a:buChar char="●"/>
            </a:pPr>
            <a:r>
              <a:rPr lang="en" sz="2100">
                <a:solidFill>
                  <a:schemeClr val="accent1"/>
                </a:solidFill>
                <a:latin typeface="Plus Jakarta Sans Medium"/>
                <a:ea typeface="Plus Jakarta Sans Medium"/>
                <a:cs typeface="Plus Jakarta Sans Medium"/>
                <a:sym typeface="Plus Jakarta Sans Medium"/>
              </a:rPr>
              <a:t>Ville</a:t>
            </a:r>
            <a:endParaRPr sz="2100">
              <a:solidFill>
                <a:schemeClr val="accent1"/>
              </a:solidFill>
              <a:latin typeface="Plus Jakarta Sans Medium"/>
              <a:ea typeface="Plus Jakarta Sans Medium"/>
              <a:cs typeface="Plus Jakarta Sans Medium"/>
              <a:sym typeface="Plus Jakarta Sans Medium"/>
            </a:endParaRPr>
          </a:p>
          <a:p>
            <a:pPr indent="-361950" lvl="0" marL="457200" rtl="0" algn="l">
              <a:spcBef>
                <a:spcPts val="0"/>
              </a:spcBef>
              <a:spcAft>
                <a:spcPts val="0"/>
              </a:spcAft>
              <a:buClr>
                <a:schemeClr val="accent1"/>
              </a:buClr>
              <a:buSzPts val="2100"/>
              <a:buFont typeface="Plus Jakarta Sans Medium"/>
              <a:buChar char="●"/>
            </a:pPr>
            <a:r>
              <a:rPr lang="en" sz="2100">
                <a:solidFill>
                  <a:schemeClr val="accent1"/>
                </a:solidFill>
                <a:latin typeface="Plus Jakarta Sans Medium"/>
                <a:ea typeface="Plus Jakarta Sans Medium"/>
                <a:cs typeface="Plus Jakarta Sans Medium"/>
                <a:sym typeface="Plus Jakarta Sans Medium"/>
              </a:rPr>
              <a:t>Nation</a:t>
            </a:r>
            <a:endParaRPr sz="2100">
              <a:solidFill>
                <a:schemeClr val="accent1"/>
              </a:solidFill>
              <a:latin typeface="Plus Jakarta Sans Medium"/>
              <a:ea typeface="Plus Jakarta Sans Medium"/>
              <a:cs typeface="Plus Jakarta Sans Medium"/>
              <a:sym typeface="Plus Jakarta Sans Medium"/>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